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3" r:id="rId2"/>
    <p:sldId id="267" r:id="rId3"/>
    <p:sldId id="269" r:id="rId4"/>
    <p:sldId id="275" r:id="rId5"/>
    <p:sldId id="270" r:id="rId6"/>
    <p:sldId id="271" r:id="rId7"/>
    <p:sldId id="273" r:id="rId8"/>
    <p:sldId id="274" r:id="rId9"/>
    <p:sldId id="276" r:id="rId10"/>
    <p:sldId id="264" r:id="rId11"/>
    <p:sldId id="265" r:id="rId12"/>
    <p:sldId id="266" r:id="rId13"/>
    <p:sldId id="277" r:id="rId14"/>
    <p:sldId id="257" r:id="rId15"/>
    <p:sldId id="258" r:id="rId16"/>
    <p:sldId id="259" r:id="rId17"/>
    <p:sldId id="261" r:id="rId18"/>
    <p:sldId id="260" r:id="rId19"/>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84" y="-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B369C284-A004-41AD-935A-3DDCE8184443}" type="datetimeFigureOut">
              <a:rPr lang="en-US" smtClean="0"/>
              <a:t>10/12/2017</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AE95C40B-A1B2-4F36-BF10-2AB6C42599D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xmlns="" val="1665819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LOBBYING FOR SUCCESS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Schedule meetings and meet with each council member, one at a time. Another possibility is to do a presentation on CFD at a neutral location and invite all of your council members to attend. Or do both!</a:t>
            </a:r>
          </a:p>
          <a:p>
            <a:r>
              <a:rPr lang="en-US" sz="1200" b="0" i="0" kern="1200" dirty="0" smtClean="0">
                <a:solidFill>
                  <a:schemeClr val="tx1"/>
                </a:solidFill>
                <a:effectLst/>
                <a:latin typeface="+mn-lt"/>
                <a:ea typeface="+mn-ea"/>
                <a:cs typeface="+mn-cs"/>
              </a:rPr>
              <a:t>·      Keep your delegation small and pick a primary spokesperson for your meetings.</a:t>
            </a:r>
          </a:p>
          <a:p>
            <a:r>
              <a:rPr lang="en-US" sz="1200" b="0" i="0" kern="1200" dirty="0" smtClean="0">
                <a:solidFill>
                  <a:schemeClr val="tx1"/>
                </a:solidFill>
                <a:effectLst/>
                <a:latin typeface="+mn-lt"/>
                <a:ea typeface="+mn-ea"/>
                <a:cs typeface="+mn-cs"/>
              </a:rPr>
              <a:t>·      When possible, include in your meeting a supporter who has access to the councilman. Consider resources you may have in your chapter or from a nearby college, faith or environmental organization.</a:t>
            </a:r>
          </a:p>
          <a:p>
            <a:r>
              <a:rPr lang="en-US" sz="1200" b="0" i="0" kern="1200" dirty="0" smtClean="0">
                <a:solidFill>
                  <a:schemeClr val="tx1"/>
                </a:solidFill>
                <a:effectLst/>
                <a:latin typeface="+mn-lt"/>
                <a:ea typeface="+mn-ea"/>
                <a:cs typeface="+mn-cs"/>
              </a:rPr>
              <a:t>·      Come prepared with data and arguments on behalf of CFD. Stay focused on key, persuasive talking points.</a:t>
            </a:r>
          </a:p>
          <a:p>
            <a:r>
              <a:rPr lang="en-US" sz="1200" b="0" i="0" kern="1200" dirty="0" smtClean="0">
                <a:solidFill>
                  <a:schemeClr val="tx1"/>
                </a:solidFill>
                <a:effectLst/>
                <a:latin typeface="+mn-lt"/>
                <a:ea typeface="+mn-ea"/>
                <a:cs typeface="+mn-cs"/>
              </a:rPr>
              <a:t>·      Do practice runs to prepare for objections and arguments. If you have a team working on the resolution, meet together and strategize in advance of your meetings.</a:t>
            </a:r>
          </a:p>
          <a:p>
            <a:r>
              <a:rPr lang="en-US" sz="1200" b="0" i="0" kern="1200" dirty="0" smtClean="0">
                <a:solidFill>
                  <a:schemeClr val="tx1"/>
                </a:solidFill>
                <a:effectLst/>
                <a:latin typeface="+mn-lt"/>
                <a:ea typeface="+mn-ea"/>
                <a:cs typeface="+mn-cs"/>
              </a:rPr>
              <a:t>·      Be prepared with a concise agenda. How much time will you be allowed? Organization is the key to a productive meeting, especially since this may be the only chance you’ll have for face time.</a:t>
            </a:r>
          </a:p>
          <a:p>
            <a:r>
              <a:rPr lang="en-US" sz="1200" b="0" i="0" kern="1200" dirty="0" smtClean="0">
                <a:solidFill>
                  <a:schemeClr val="tx1"/>
                </a:solidFill>
                <a:effectLst/>
                <a:latin typeface="+mn-lt"/>
                <a:ea typeface="+mn-ea"/>
                <a:cs typeface="+mn-cs"/>
              </a:rPr>
              <a:t>·      You can make emotional appeals but avoid hyperbole. Keep your meeting business-like and dress for success.</a:t>
            </a:r>
          </a:p>
          <a:p>
            <a:r>
              <a:rPr lang="en-US" sz="1200" b="0" i="0" kern="1200" dirty="0" smtClean="0">
                <a:solidFill>
                  <a:schemeClr val="tx1"/>
                </a:solidFill>
                <a:effectLst/>
                <a:latin typeface="+mn-lt"/>
                <a:ea typeface="+mn-ea"/>
                <a:cs typeface="+mn-cs"/>
              </a:rPr>
              <a:t>·      Do you have a story to tell about how climate change has affected you or someone close to you? Your stories make the issue real and relatable. This can be tied to your local impacts which affect the health and economics of the community.</a:t>
            </a:r>
          </a:p>
          <a:p>
            <a:r>
              <a:rPr lang="en-US" sz="1200" b="0" i="0" kern="1200" dirty="0" smtClean="0">
                <a:solidFill>
                  <a:schemeClr val="tx1"/>
                </a:solidFill>
                <a:effectLst/>
                <a:latin typeface="+mn-lt"/>
                <a:ea typeface="+mn-ea"/>
                <a:cs typeface="+mn-cs"/>
              </a:rPr>
              <a:t>·      Appreciate each council member’s values, for example their concerns about open space, clean water, or economic stability, from the research you’ve done. Thank the council member for pro-environmental votes taken in the past.</a:t>
            </a:r>
          </a:p>
          <a:p>
            <a:r>
              <a:rPr lang="en-US" sz="1200" b="0" i="0" kern="1200" dirty="0" smtClean="0">
                <a:solidFill>
                  <a:schemeClr val="tx1"/>
                </a:solidFill>
                <a:effectLst/>
                <a:latin typeface="+mn-lt"/>
                <a:ea typeface="+mn-ea"/>
                <a:cs typeface="+mn-cs"/>
              </a:rPr>
              <a:t>·      Be respectful and politely persistent; don’t interrupt and NEVER threaten, blame or raise political affiliations. Handle the conversation in the CCL way: With respect, gratitude and appreciation.</a:t>
            </a:r>
          </a:p>
          <a:p>
            <a:r>
              <a:rPr lang="en-US" sz="1200" b="0" i="0" kern="1200" dirty="0" smtClean="0">
                <a:solidFill>
                  <a:schemeClr val="tx1"/>
                </a:solidFill>
                <a:effectLst/>
                <a:latin typeface="+mn-lt"/>
                <a:ea typeface="+mn-ea"/>
                <a:cs typeface="+mn-cs"/>
              </a:rPr>
              <a:t>·      Be a good listener: Opposing council members can provide valuable insights. It’s up to you to find common ground.</a:t>
            </a:r>
          </a:p>
          <a:p>
            <a:r>
              <a:rPr lang="en-US" sz="1200" b="0" i="0" kern="1200" dirty="0" smtClean="0">
                <a:solidFill>
                  <a:schemeClr val="tx1"/>
                </a:solidFill>
                <a:effectLst/>
                <a:latin typeface="+mn-lt"/>
                <a:ea typeface="+mn-ea"/>
                <a:cs typeface="+mn-cs"/>
              </a:rPr>
              <a:t>·      Be the “go to” person for information on climate-related issues for your council members. Let them know that you’re available to answer questions after your meeting and to continue the relationship you’ve begun building in your meeting. If you’re interested in doing a presentation before the council, talk with individual council members about it. Try to get a feel for how each council member will vote. If you find a particularly sympathetic council member, would he consider being your champion to help you through the process?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6FF2F2-D7B8-7C4E-8F8E-4B7E0B50A86E}" type="slidenum">
              <a:rPr lang="en-US" smtClean="0"/>
              <a:pPr/>
              <a:t>17</a:t>
            </a:fld>
            <a:endParaRPr lang="en-US"/>
          </a:p>
        </p:txBody>
      </p:sp>
    </p:spTree>
    <p:extLst>
      <p:ext uri="{BB962C8B-B14F-4D97-AF65-F5344CB8AC3E}">
        <p14:creationId xmlns:p14="http://schemas.microsoft.com/office/powerpoint/2010/main" xmlns="" val="1079920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charset="0"/>
              <a:buChar char="•"/>
            </a:pPr>
            <a:r>
              <a:rPr lang="en-US" sz="1200" kern="1200" dirty="0" smtClean="0">
                <a:solidFill>
                  <a:schemeClr val="tx1"/>
                </a:solidFill>
                <a:effectLst/>
                <a:latin typeface="+mn-lt"/>
                <a:ea typeface="+mn-ea"/>
                <a:cs typeface="+mn-cs"/>
              </a:rPr>
              <a:t>Ask your legislative champion for information on what works for your city. Show him several hard copy examples of resolutions from the CCL public website. Oftentimes, Staff will select one to use or will write their own.</a:t>
            </a:r>
          </a:p>
          <a:p>
            <a:pPr marL="171450" lvl="0" indent="-171450">
              <a:buFont typeface="Arial" charset="0"/>
              <a:buChar char="•"/>
            </a:pPr>
            <a:r>
              <a:rPr lang="en-US" sz="1200" kern="1200" dirty="0" smtClean="0">
                <a:solidFill>
                  <a:schemeClr val="tx1"/>
                </a:solidFill>
                <a:effectLst/>
                <a:latin typeface="+mn-lt"/>
                <a:ea typeface="+mn-ea"/>
                <a:cs typeface="+mn-cs"/>
              </a:rPr>
              <a:t>Aim for succinctness, clarity and simplicity. Review some of the resolutions on the municipal resolutions page for examples.</a:t>
            </a:r>
          </a:p>
          <a:p>
            <a:pPr marL="171450" lvl="0" indent="-171450">
              <a:buFont typeface="Arial" charset="0"/>
              <a:buChar char="•"/>
            </a:pPr>
            <a:r>
              <a:rPr lang="en-US" sz="1200" kern="1200" dirty="0" smtClean="0">
                <a:solidFill>
                  <a:schemeClr val="tx1"/>
                </a:solidFill>
                <a:effectLst/>
                <a:latin typeface="+mn-lt"/>
                <a:ea typeface="+mn-ea"/>
                <a:cs typeface="+mn-cs"/>
              </a:rPr>
              <a:t>Develop a resolution that is suitable for your public body.</a:t>
            </a:r>
          </a:p>
          <a:p>
            <a:pPr marL="171450" lvl="0" indent="-171450">
              <a:buFont typeface="Arial" charset="0"/>
              <a:buChar char="•"/>
            </a:pPr>
            <a:r>
              <a:rPr lang="en-US" sz="1200" kern="1200" dirty="0" smtClean="0">
                <a:solidFill>
                  <a:schemeClr val="tx1"/>
                </a:solidFill>
                <a:effectLst/>
                <a:latin typeface="+mn-lt"/>
                <a:ea typeface="+mn-ea"/>
                <a:cs typeface="+mn-cs"/>
              </a:rPr>
              <a:t>Include language about the severity of the problem and the urgent need for action.</a:t>
            </a:r>
          </a:p>
          <a:p>
            <a:pPr marL="171450" lvl="0" indent="-171450">
              <a:buFont typeface="Arial" charset="0"/>
              <a:buChar char="•"/>
            </a:pPr>
            <a:r>
              <a:rPr lang="en-US" sz="1200" kern="1200" dirty="0" smtClean="0">
                <a:solidFill>
                  <a:schemeClr val="tx1"/>
                </a:solidFill>
                <a:effectLst/>
                <a:latin typeface="+mn-lt"/>
                <a:ea typeface="+mn-ea"/>
                <a:cs typeface="+mn-cs"/>
              </a:rPr>
              <a:t>Include a description of CFD, its effectiveness, fairness and economic benefits. For information, go to the main CCL website home page under “Our Climate Solution.”</a:t>
            </a:r>
          </a:p>
          <a:p>
            <a:pPr marL="171450" lvl="0" indent="-171450">
              <a:buFont typeface="Arial" charset="0"/>
              <a:buChar char="•"/>
            </a:pPr>
            <a:r>
              <a:rPr lang="en-US" sz="1200" kern="1200" dirty="0" smtClean="0">
                <a:solidFill>
                  <a:schemeClr val="tx1"/>
                </a:solidFill>
                <a:effectLst/>
                <a:latin typeface="+mn-lt"/>
                <a:ea typeface="+mn-ea"/>
                <a:cs typeface="+mn-cs"/>
              </a:rPr>
              <a:t>You can include scientific data in general terms. Detailed information and local impacts can be included in an appendix. For an example of this, see the Modesto, California, resolution.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6FF2F2-D7B8-7C4E-8F8E-4B7E0B50A86E}" type="slidenum">
              <a:rPr lang="en-US" smtClean="0"/>
              <a:pPr/>
              <a:t>18</a:t>
            </a:fld>
            <a:endParaRPr lang="en-US"/>
          </a:p>
        </p:txBody>
      </p:sp>
    </p:spTree>
    <p:extLst>
      <p:ext uri="{BB962C8B-B14F-4D97-AF65-F5344CB8AC3E}">
        <p14:creationId xmlns:p14="http://schemas.microsoft.com/office/powerpoint/2010/main" xmlns="" val="294873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why there’s no “inspiring story” to start – we are assuming the audience is already interested/active with the Endorser Program and are looking for support</a:t>
            </a:r>
            <a:endParaRPr lang="en-US" dirty="0"/>
          </a:p>
        </p:txBody>
      </p:sp>
      <p:sp>
        <p:nvSpPr>
          <p:cNvPr id="4" name="Slide Number Placeholder 3"/>
          <p:cNvSpPr>
            <a:spLocks noGrp="1"/>
          </p:cNvSpPr>
          <p:nvPr>
            <p:ph type="sldNum" sz="quarter" idx="10"/>
          </p:nvPr>
        </p:nvSpPr>
        <p:spPr/>
        <p:txBody>
          <a:bodyPr/>
          <a:lstStyle/>
          <a:p>
            <a:fld id="{8CD4739E-3708-4641-B233-FF2AF66B3192}" type="slidenum">
              <a:rPr lang="en-US" smtClean="0"/>
              <a:pPr/>
              <a:t>2</a:t>
            </a:fld>
            <a:endParaRPr lang="en-US"/>
          </a:p>
        </p:txBody>
      </p:sp>
    </p:spTree>
    <p:extLst>
      <p:ext uri="{BB962C8B-B14F-4D97-AF65-F5344CB8AC3E}">
        <p14:creationId xmlns:p14="http://schemas.microsoft.com/office/powerpoint/2010/main" xmlns="" val="54613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xmlns="" val="1665819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Peter</a:t>
            </a:r>
          </a:p>
        </p:txBody>
      </p:sp>
      <p:sp>
        <p:nvSpPr>
          <p:cNvPr id="4" name="Slide Number Placeholder 3"/>
          <p:cNvSpPr>
            <a:spLocks noGrp="1"/>
          </p:cNvSpPr>
          <p:nvPr>
            <p:ph type="sldNum" sz="quarter" idx="10"/>
          </p:nvPr>
        </p:nvSpPr>
        <p:spPr/>
        <p:txBody>
          <a:bodyPr/>
          <a:lstStyle/>
          <a:p>
            <a:fld id="{8CD4739E-3708-4641-B233-FF2AF66B3192}" type="slidenum">
              <a:rPr lang="en-US" smtClean="0"/>
              <a:pPr/>
              <a:t>10</a:t>
            </a:fld>
            <a:endParaRPr lang="en-US"/>
          </a:p>
        </p:txBody>
      </p:sp>
    </p:spTree>
    <p:extLst>
      <p:ext uri="{BB962C8B-B14F-4D97-AF65-F5344CB8AC3E}">
        <p14:creationId xmlns:p14="http://schemas.microsoft.com/office/powerpoint/2010/main" xmlns="" val="3694211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Peter</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D4739E-3708-4641-B233-FF2AF66B3192}" type="slidenum">
              <a:rPr lang="en-US" smtClean="0"/>
              <a:pPr/>
              <a:t>11</a:t>
            </a:fld>
            <a:endParaRPr lang="en-US"/>
          </a:p>
        </p:txBody>
      </p:sp>
    </p:spTree>
    <p:extLst>
      <p:ext uri="{BB962C8B-B14F-4D97-AF65-F5344CB8AC3E}">
        <p14:creationId xmlns:p14="http://schemas.microsoft.com/office/powerpoint/2010/main" xmlns="" val="1797567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Jay</a:t>
            </a:r>
            <a:endParaRPr lang="en-US" dirty="0"/>
          </a:p>
        </p:txBody>
      </p:sp>
      <p:sp>
        <p:nvSpPr>
          <p:cNvPr id="4" name="Slide Number Placeholder 3"/>
          <p:cNvSpPr>
            <a:spLocks noGrp="1"/>
          </p:cNvSpPr>
          <p:nvPr>
            <p:ph type="sldNum" sz="quarter" idx="10"/>
          </p:nvPr>
        </p:nvSpPr>
        <p:spPr/>
        <p:txBody>
          <a:bodyPr/>
          <a:lstStyle/>
          <a:p>
            <a:fld id="{8CD4739E-3708-4641-B233-FF2AF66B3192}" type="slidenum">
              <a:rPr lang="en-US" smtClean="0"/>
              <a:pPr/>
              <a:t>12</a:t>
            </a:fld>
            <a:endParaRPr lang="en-US"/>
          </a:p>
        </p:txBody>
      </p:sp>
    </p:spTree>
    <p:extLst>
      <p:ext uri="{BB962C8B-B14F-4D97-AF65-F5344CB8AC3E}">
        <p14:creationId xmlns:p14="http://schemas.microsoft.com/office/powerpoint/2010/main" xmlns="" val="3086131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0138" y="698500"/>
            <a:ext cx="4657725" cy="3492500"/>
          </a:xfrm>
        </p:spPr>
      </p:sp>
      <p:sp>
        <p:nvSpPr>
          <p:cNvPr id="3" name="Notes Placeholder 2"/>
          <p:cNvSpPr>
            <a:spLocks noGrp="1"/>
          </p:cNvSpPr>
          <p:nvPr>
            <p:ph type="body" idx="1"/>
          </p:nvPr>
        </p:nvSpPr>
        <p:spPr/>
        <p:txBody>
          <a:bodyPr/>
          <a:lstStyle/>
          <a:p>
            <a:endParaRPr lang="en-US" sz="2400" b="1" kern="1200" dirty="0">
              <a:solidFill>
                <a:schemeClr val="tx1"/>
              </a:solidFill>
              <a:effectLst/>
              <a:latin typeface="Lato Light"/>
              <a:ea typeface="+mn-ea"/>
              <a:cs typeface="+mn-cs"/>
            </a:endParaRP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xmlns="" val="821892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WHY DO WE WANT SUPPORT FROM LOCAL LEGISLATIVE BODIES? </a:t>
            </a:r>
            <a:endParaRPr lang="en-US" dirty="0" smtClean="0"/>
          </a:p>
          <a:p>
            <a:r>
              <a:rPr lang="en-US" sz="1200" kern="1200" dirty="0" smtClean="0">
                <a:solidFill>
                  <a:schemeClr val="tx1"/>
                </a:solidFill>
                <a:effectLst/>
                <a:latin typeface="+mn-lt"/>
                <a:ea typeface="+mn-ea"/>
                <a:cs typeface="+mn-cs"/>
              </a:rPr>
              <a:t>The effort to enact federal CFD legislation begins at the grassroots level. </a:t>
            </a:r>
          </a:p>
          <a:p>
            <a:r>
              <a:rPr lang="en-US" sz="1200" kern="1200" dirty="0" smtClean="0">
                <a:solidFill>
                  <a:schemeClr val="tx1"/>
                </a:solidFill>
                <a:effectLst/>
                <a:latin typeface="+mn-lt"/>
                <a:ea typeface="+mn-ea"/>
                <a:cs typeface="+mn-cs"/>
              </a:rPr>
              <a:t>Congress responds to and prioritizes the will of their constituents. </a:t>
            </a:r>
          </a:p>
          <a:p>
            <a:r>
              <a:rPr lang="en-US" sz="1200" kern="1200" dirty="0" smtClean="0">
                <a:solidFill>
                  <a:schemeClr val="tx1"/>
                </a:solidFill>
                <a:effectLst/>
                <a:latin typeface="+mn-lt"/>
                <a:ea typeface="+mn-ea"/>
                <a:cs typeface="+mn-cs"/>
              </a:rPr>
              <a:t>One way we can express our will is through our local municipal governing bodies. </a:t>
            </a:r>
          </a:p>
          <a:p>
            <a:r>
              <a:rPr lang="en-US" sz="1200" kern="1200" dirty="0" smtClean="0">
                <a:solidFill>
                  <a:schemeClr val="tx1"/>
                </a:solidFill>
                <a:effectLst/>
                <a:latin typeface="+mn-lt"/>
                <a:ea typeface="+mn-ea"/>
                <a:cs typeface="+mn-cs"/>
              </a:rPr>
              <a:t>City councils, boards of supervisors, city and county commissions, are close to their communities every day, are attentive to local voices, and can send strong messages on behalf of their entire communities. </a:t>
            </a:r>
          </a:p>
          <a:p>
            <a:r>
              <a:rPr lang="en-US" sz="1200" kern="1200" dirty="0" smtClean="0">
                <a:solidFill>
                  <a:schemeClr val="tx1"/>
                </a:solidFill>
                <a:effectLst/>
                <a:latin typeface="+mn-lt"/>
                <a:ea typeface="+mn-ea"/>
                <a:cs typeface="+mn-cs"/>
              </a:rPr>
              <a:t>Resolutions are endorsements on steroids. When a city passes one, they are sending a message to Congress on behalf of potentially thousands of people. </a:t>
            </a:r>
          </a:p>
          <a:p>
            <a:r>
              <a:rPr lang="en-US" sz="1200" kern="1200" dirty="0" smtClean="0">
                <a:solidFill>
                  <a:schemeClr val="tx1"/>
                </a:solidFill>
                <a:effectLst/>
                <a:latin typeface="+mn-lt"/>
                <a:ea typeface="+mn-ea"/>
                <a:cs typeface="+mn-cs"/>
              </a:rPr>
              <a:t>The more that Congress and the Senate hear from local municipalities, the more attention will be paid to passing legislation implementing CFD. </a:t>
            </a:r>
          </a:p>
          <a:p>
            <a:endParaRPr lang="en-US" dirty="0"/>
          </a:p>
        </p:txBody>
      </p:sp>
      <p:sp>
        <p:nvSpPr>
          <p:cNvPr id="4" name="Slide Number Placeholder 3"/>
          <p:cNvSpPr>
            <a:spLocks noGrp="1"/>
          </p:cNvSpPr>
          <p:nvPr>
            <p:ph type="sldNum" sz="quarter" idx="10"/>
          </p:nvPr>
        </p:nvSpPr>
        <p:spPr/>
        <p:txBody>
          <a:bodyPr/>
          <a:lstStyle/>
          <a:p>
            <a:fld id="{0F6FF2F2-D7B8-7C4E-8F8E-4B7E0B50A86E}" type="slidenum">
              <a:rPr lang="en-US" smtClean="0"/>
              <a:pPr/>
              <a:t>15</a:t>
            </a:fld>
            <a:endParaRPr lang="en-US"/>
          </a:p>
        </p:txBody>
      </p:sp>
    </p:spTree>
    <p:extLst>
      <p:ext uri="{BB962C8B-B14F-4D97-AF65-F5344CB8AC3E}">
        <p14:creationId xmlns:p14="http://schemas.microsoft.com/office/powerpoint/2010/main" xmlns="" val="153081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WHERE TO BEGIN </a:t>
            </a:r>
            <a:endParaRPr lang="en-US" dirty="0" smtClean="0">
              <a:effectLst/>
            </a:endParaRPr>
          </a:p>
          <a:p>
            <a:pPr lvl="1"/>
            <a:r>
              <a:rPr lang="en-US" sz="1200" kern="1200" dirty="0" smtClean="0">
                <a:solidFill>
                  <a:schemeClr val="tx1"/>
                </a:solidFill>
                <a:effectLst/>
                <a:latin typeface="+mn-lt"/>
                <a:ea typeface="+mn-ea"/>
                <a:cs typeface="+mn-cs"/>
              </a:rPr>
              <a:t>Create a team of people in your chapter who want to work on passing a resolution. </a:t>
            </a:r>
          </a:p>
          <a:p>
            <a:pPr lvl="1"/>
            <a:r>
              <a:rPr lang="en-US" sz="1200" kern="1200" dirty="0" smtClean="0">
                <a:solidFill>
                  <a:schemeClr val="tx1"/>
                </a:solidFill>
                <a:effectLst/>
                <a:latin typeface="+mn-lt"/>
                <a:ea typeface="+mn-ea"/>
                <a:cs typeface="+mn-cs"/>
              </a:rPr>
              <a:t>Meet and develop a plan with commitments and assignments for team members. </a:t>
            </a:r>
          </a:p>
          <a:p>
            <a:pPr lvl="1"/>
            <a:r>
              <a:rPr lang="en-US" sz="1200" kern="1200" dirty="0" smtClean="0">
                <a:solidFill>
                  <a:schemeClr val="tx1"/>
                </a:solidFill>
                <a:effectLst/>
                <a:latin typeface="+mn-lt"/>
                <a:ea typeface="+mn-ea"/>
                <a:cs typeface="+mn-cs"/>
              </a:rPr>
              <a:t>Identify your target - Do you want it to be your City Council or the Board of </a:t>
            </a:r>
          </a:p>
          <a:p>
            <a:pPr lvl="1"/>
            <a:r>
              <a:rPr lang="en-US" sz="1200" kern="1200" dirty="0" smtClean="0">
                <a:solidFill>
                  <a:schemeClr val="tx1"/>
                </a:solidFill>
                <a:effectLst/>
                <a:latin typeface="+mn-lt"/>
                <a:ea typeface="+mn-ea"/>
                <a:cs typeface="+mn-cs"/>
              </a:rPr>
              <a:t>Supervisors? Is there an energy commission or similar agency which should be </a:t>
            </a:r>
          </a:p>
          <a:p>
            <a:pPr lvl="1"/>
            <a:r>
              <a:rPr lang="en-US" sz="1200" kern="1200" dirty="0" smtClean="0">
                <a:solidFill>
                  <a:schemeClr val="tx1"/>
                </a:solidFill>
                <a:effectLst/>
                <a:latin typeface="+mn-lt"/>
                <a:ea typeface="+mn-ea"/>
                <a:cs typeface="+mn-cs"/>
              </a:rPr>
              <a:t>lobbied first or is your strategy to go straight to the council? </a:t>
            </a:r>
          </a:p>
          <a:p>
            <a:pPr lvl="1"/>
            <a:r>
              <a:rPr lang="en-US" sz="1200" kern="1200" dirty="0" smtClean="0">
                <a:solidFill>
                  <a:schemeClr val="tx1"/>
                </a:solidFill>
                <a:effectLst/>
                <a:latin typeface="+mn-lt"/>
                <a:ea typeface="+mn-ea"/>
                <a:cs typeface="+mn-cs"/>
              </a:rPr>
              <a:t>Develop a timeline. By what date do you want to pass a resolution? What can you </a:t>
            </a:r>
          </a:p>
          <a:p>
            <a:pPr lvl="1"/>
            <a:r>
              <a:rPr lang="en-US" sz="1200" kern="1200" dirty="0" smtClean="0">
                <a:solidFill>
                  <a:schemeClr val="tx1"/>
                </a:solidFill>
                <a:effectLst/>
                <a:latin typeface="+mn-lt"/>
                <a:ea typeface="+mn-ea"/>
                <a:cs typeface="+mn-cs"/>
              </a:rPr>
              <a:t>realistically do and by when? </a:t>
            </a:r>
          </a:p>
          <a:p>
            <a:pPr lvl="1"/>
            <a:r>
              <a:rPr lang="en-US" sz="1200" kern="1200" dirty="0" smtClean="0">
                <a:solidFill>
                  <a:schemeClr val="tx1"/>
                </a:solidFill>
                <a:effectLst/>
                <a:latin typeface="+mn-lt"/>
                <a:ea typeface="+mn-ea"/>
                <a:cs typeface="+mn-cs"/>
              </a:rPr>
              <a:t>Identify a potential champion on the council who can help you advance your cause. </a:t>
            </a:r>
          </a:p>
          <a:p>
            <a:pPr lvl="1"/>
            <a:r>
              <a:rPr lang="en-US" sz="1200" kern="1200" dirty="0" smtClean="0">
                <a:solidFill>
                  <a:schemeClr val="tx1"/>
                </a:solidFill>
                <a:effectLst/>
                <a:latin typeface="+mn-lt"/>
                <a:ea typeface="+mn-ea"/>
                <a:cs typeface="+mn-cs"/>
              </a:rPr>
              <a:t>Does anyone in your chapter know someone on the Council, or within City Hall, or have a relationship with someone through a service club, religious organization or nonprofit? </a:t>
            </a:r>
          </a:p>
          <a:p>
            <a:r>
              <a:rPr lang="en-US" sz="1200" kern="1200" dirty="0" smtClean="0">
                <a:solidFill>
                  <a:schemeClr val="tx1"/>
                </a:solidFill>
                <a:effectLst/>
                <a:latin typeface="+mn-lt"/>
                <a:ea typeface="+mn-ea"/>
                <a:cs typeface="+mn-cs"/>
              </a:rPr>
              <a:t>Find allies for your coalition: Who are the people outside of CCL who would be good to take with you to your meetings with council members? Your pastor, a scientist, economist, college professor, and people who are influential to each council member are good possibilities. </a:t>
            </a:r>
          </a:p>
          <a:p>
            <a:r>
              <a:rPr lang="en-US" sz="1200" kern="1200" dirty="0" smtClean="0">
                <a:solidFill>
                  <a:schemeClr val="tx1"/>
                </a:solidFill>
                <a:effectLst/>
                <a:latin typeface="+mn-lt"/>
                <a:ea typeface="+mn-ea"/>
                <a:cs typeface="+mn-cs"/>
              </a:rPr>
              <a:t>Consider which outside groups might support you in your efforts. People in environmental organizations, for example, might attend the City Council hearings when you speak or make a presentation, might make phone calls on behalf of the resolution’s passage, or may know someone within the City Council. </a:t>
            </a:r>
          </a:p>
          <a:p>
            <a:r>
              <a:rPr lang="en-US" sz="1200" kern="1200" dirty="0" smtClean="0">
                <a:solidFill>
                  <a:schemeClr val="tx1"/>
                </a:solidFill>
                <a:effectLst/>
                <a:latin typeface="+mn-lt"/>
                <a:ea typeface="+mn-ea"/>
                <a:cs typeface="+mn-cs"/>
              </a:rPr>
              <a:t>Develop a media list with contact information. Create a press release to send out after you pass your resolution. </a:t>
            </a: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6FF2F2-D7B8-7C4E-8F8E-4B7E0B50A86E}" type="slidenum">
              <a:rPr lang="en-US" smtClean="0"/>
              <a:pPr/>
              <a:t>16</a:t>
            </a:fld>
            <a:endParaRPr lang="en-US"/>
          </a:p>
        </p:txBody>
      </p:sp>
    </p:spTree>
    <p:extLst>
      <p:ext uri="{BB962C8B-B14F-4D97-AF65-F5344CB8AC3E}">
        <p14:creationId xmlns:p14="http://schemas.microsoft.com/office/powerpoint/2010/main" xmlns="" val="1308977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AC90EB-A20A-4F33-A879-EC55872D80A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AC90EB-A20A-4F33-A879-EC55872D80A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AC90EB-A20A-4F33-A879-EC55872D80A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9144000" cy="6858000"/>
          </a:xfrm>
        </p:spPr>
        <p:txBody>
          <a:bodyPr>
            <a:normAutofit/>
          </a:bodyPr>
          <a:lstStyle>
            <a:lvl1pPr marL="0" indent="0">
              <a:buNone/>
              <a:defRPr sz="1600">
                <a:solidFill>
                  <a:schemeClr val="bg2"/>
                </a:solidFill>
              </a:defRPr>
            </a:lvl1pPr>
          </a:lstStyle>
          <a:p>
            <a:endParaRPr lang="en-US" dirty="0"/>
          </a:p>
        </p:txBody>
      </p:sp>
    </p:spTree>
    <p:extLst>
      <p:ext uri="{BB962C8B-B14F-4D97-AF65-F5344CB8AC3E}">
        <p14:creationId xmlns:p14="http://schemas.microsoft.com/office/powerpoint/2010/main" xmlns="" val="271566758"/>
      </p:ext>
    </p:extLst>
  </p:cSld>
  <p:clrMapOvr>
    <a:masterClrMapping/>
  </p:clrMapOvr>
  <mc:AlternateContent xmlns:mc="http://schemas.openxmlformats.org/markup-compatibility/2006">
    <mc:Choice xmlns:p14="http://schemas.microsoft.com/office/powerpoint/2010/main" xmlns="" Requires="p14">
      <p:transition spd="slow">
        <p14:revea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ig_Picture_place-holder">
    <p:spTree>
      <p:nvGrpSpPr>
        <p:cNvPr id="1" name=""/>
        <p:cNvGrpSpPr/>
        <p:nvPr/>
      </p:nvGrpSpPr>
      <p:grpSpPr>
        <a:xfrm>
          <a:off x="0" y="0"/>
          <a:ext cx="0" cy="0"/>
          <a:chOff x="0" y="0"/>
          <a:chExt cx="0" cy="0"/>
        </a:xfrm>
      </p:grpSpPr>
      <p:sp>
        <p:nvSpPr>
          <p:cNvPr id="9" name="Picture Placeholder 22"/>
          <p:cNvSpPr>
            <a:spLocks noGrp="1" noChangeAspect="1"/>
          </p:cNvSpPr>
          <p:nvPr>
            <p:ph type="pic" sz="quarter" idx="13"/>
          </p:nvPr>
        </p:nvSpPr>
        <p:spPr>
          <a:xfrm>
            <a:off x="0" y="-1"/>
            <a:ext cx="9152357" cy="6858001"/>
          </a:xfrm>
        </p:spPr>
        <p:txBody>
          <a:bodyPr>
            <a:normAutofit/>
          </a:bodyPr>
          <a:lstStyle>
            <a:lvl1pPr marL="0" indent="0">
              <a:buNone/>
              <a:defRPr sz="1300">
                <a:latin typeface="Raleway Light"/>
                <a:cs typeface="Raleway Light"/>
              </a:defRPr>
            </a:lvl1pPr>
          </a:lstStyle>
          <a:p>
            <a:endParaRPr lang="id-ID" dirty="0"/>
          </a:p>
        </p:txBody>
      </p:sp>
    </p:spTree>
    <p:extLst>
      <p:ext uri="{BB962C8B-B14F-4D97-AF65-F5344CB8AC3E}">
        <p14:creationId xmlns:p14="http://schemas.microsoft.com/office/powerpoint/2010/main" xmlns="" val="27278688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AC90EB-A20A-4F33-A879-EC55872D80A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AC90EB-A20A-4F33-A879-EC55872D80AE}" type="datetimeFigureOut">
              <a:rPr lang="en-US" smtClean="0"/>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AC90EB-A20A-4F33-A879-EC55872D80AE}"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AC90EB-A20A-4F33-A879-EC55872D80AE}" type="datetimeFigureOut">
              <a:rPr lang="en-US" smtClean="0"/>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AC90EB-A20A-4F33-A879-EC55872D80AE}" type="datetimeFigureOut">
              <a:rPr lang="en-US" smtClean="0"/>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AC90EB-A20A-4F33-A879-EC55872D80AE}" type="datetimeFigureOut">
              <a:rPr lang="en-US" smtClean="0"/>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AC90EB-A20A-4F33-A879-EC55872D80AE}"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AC90EB-A20A-4F33-A879-EC55872D80AE}" type="datetimeFigureOut">
              <a:rPr lang="en-US" smtClean="0"/>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B3A20C-6234-4239-8E9C-5CD8F2FD640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AC90EB-A20A-4F33-A879-EC55872D80AE}" type="datetimeFigureOut">
              <a:rPr lang="en-US" smtClean="0"/>
              <a:t>10/12/2017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3A20C-6234-4239-8E9C-5CD8F2FD640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community.citizensclimatelobby.org/"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email">
            <a:extLst>
              <a:ext uri="{28A0092B-C50C-407E-A947-70E740481C1C}">
                <a14:useLocalDpi xmlns:a14="http://schemas.microsoft.com/office/drawing/2010/main" xmlns="" val="0"/>
              </a:ext>
            </a:extLst>
          </a:blip>
          <a:srcRect/>
          <a:stretch>
            <a:fillRect/>
          </a:stretch>
        </p:blipFill>
        <p:spPr>
          <a:xfrm>
            <a:off x="-216673" y="-111038"/>
            <a:ext cx="9380215" cy="7105650"/>
          </a:xfrm>
        </p:spPr>
      </p:pic>
      <p:sp>
        <p:nvSpPr>
          <p:cNvPr id="128" name="Rectangle 127"/>
          <p:cNvSpPr>
            <a:spLocks noChangeAspect="1"/>
          </p:cNvSpPr>
          <p:nvPr/>
        </p:nvSpPr>
        <p:spPr>
          <a:xfrm>
            <a:off x="-245011" y="-111038"/>
            <a:ext cx="9436890" cy="7105650"/>
          </a:xfrm>
          <a:prstGeom prst="rect">
            <a:avLst/>
          </a:prstGeom>
          <a:solidFill>
            <a:srgbClr val="445469">
              <a:alpha val="82000"/>
            </a:srgbClr>
          </a:solidFill>
          <a:ln>
            <a:noFill/>
          </a:ln>
        </p:spPr>
        <p:style>
          <a:lnRef idx="1">
            <a:schemeClr val="accent1"/>
          </a:lnRef>
          <a:fillRef idx="3">
            <a:schemeClr val="accent1"/>
          </a:fillRef>
          <a:effectRef idx="2">
            <a:schemeClr val="accent1"/>
          </a:effectRef>
          <a:fontRef idx="minor">
            <a:schemeClr val="lt1"/>
          </a:fontRef>
        </p:style>
        <p:txBody>
          <a:bodyPr lIns="38405" tIns="19202" rIns="38405" bIns="19202" anchor="ctr"/>
          <a:lstStyle/>
          <a:p>
            <a:pPr algn="ctr" defTabSz="767955">
              <a:defRPr/>
            </a:pP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5919" y="2079154"/>
            <a:ext cx="8466115" cy="1547857"/>
          </a:xfrm>
          <a:prstGeom prst="rect">
            <a:avLst/>
          </a:prstGeom>
        </p:spPr>
      </p:pic>
      <p:sp>
        <p:nvSpPr>
          <p:cNvPr id="2" name="TextBox 1"/>
          <p:cNvSpPr txBox="1"/>
          <p:nvPr/>
        </p:nvSpPr>
        <p:spPr>
          <a:xfrm>
            <a:off x="335919" y="3954162"/>
            <a:ext cx="8301454" cy="1269885"/>
          </a:xfrm>
          <a:prstGeom prst="rect">
            <a:avLst/>
          </a:prstGeom>
          <a:noFill/>
        </p:spPr>
        <p:txBody>
          <a:bodyPr wrap="square" lIns="38405" tIns="19202" rIns="38405" bIns="19202" rtlCol="0">
            <a:spAutoFit/>
          </a:bodyPr>
          <a:lstStyle/>
          <a:p>
            <a:pPr algn="ctr"/>
            <a:r>
              <a:rPr lang="en-US" sz="4000" b="1" u="sng" dirty="0" smtClean="0">
                <a:solidFill>
                  <a:schemeClr val="bg1"/>
                </a:solidFill>
                <a:latin typeface="Source Sans Pro" panose="020B0503030403020204" pitchFamily="34" charset="0"/>
                <a:ea typeface="Source Sans Pro" panose="020B0503030403020204" pitchFamily="34" charset="0"/>
              </a:rPr>
              <a:t>Endorsements</a:t>
            </a:r>
            <a:endParaRPr lang="en-US" sz="4000" b="1" u="sng" dirty="0">
              <a:solidFill>
                <a:schemeClr val="bg1"/>
              </a:solidFill>
              <a:latin typeface="Source Sans Pro" panose="020B0503030403020204" pitchFamily="34" charset="0"/>
              <a:ea typeface="Source Sans Pro" panose="020B0503030403020204" pitchFamily="34" charset="0"/>
            </a:endParaRPr>
          </a:p>
          <a:p>
            <a:pPr algn="ctr"/>
            <a:r>
              <a:rPr lang="en-US" sz="4000" b="1" dirty="0">
                <a:solidFill>
                  <a:schemeClr val="bg1"/>
                </a:solidFill>
                <a:latin typeface="Source Sans Pro" panose="020B0503030403020204" pitchFamily="34" charset="0"/>
                <a:ea typeface="Source Sans Pro" panose="020B0503030403020204" pitchFamily="34" charset="0"/>
              </a:rPr>
              <a:t>Program Overview</a:t>
            </a:r>
            <a:endParaRPr lang="en-US" sz="4000" b="1"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xmlns="" val="246431610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1270424" y="4561672"/>
            <a:ext cx="3541532" cy="1428650"/>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8405" tIns="19202" rIns="38405" bIns="19202" rtlCol="0" anchor="t"/>
          <a:lstStyle/>
          <a:p>
            <a:pPr algn="ctr"/>
            <a:r>
              <a:rPr lang="en-US" sz="1700" dirty="0">
                <a:latin typeface="Source Sans Pro" panose="020B0503030403020204" pitchFamily="34" charset="0"/>
                <a:ea typeface="Source Sans Pro" panose="020B0503030403020204" pitchFamily="34" charset="0"/>
              </a:rPr>
              <a:t>OUTREACH</a:t>
            </a:r>
          </a:p>
        </p:txBody>
      </p:sp>
      <p:sp>
        <p:nvSpPr>
          <p:cNvPr id="32" name="Rectangle 31"/>
          <p:cNvSpPr/>
          <p:nvPr/>
        </p:nvSpPr>
        <p:spPr>
          <a:xfrm>
            <a:off x="1270424" y="3020699"/>
            <a:ext cx="3541532" cy="1163267"/>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8405" tIns="19202" rIns="38405" bIns="19202" rtlCol="0" anchor="t"/>
          <a:lstStyle/>
          <a:p>
            <a:pPr algn="ctr"/>
            <a:r>
              <a:rPr lang="en-US" sz="1700" dirty="0">
                <a:latin typeface="Source Sans Pro" panose="020B0503030403020204" pitchFamily="34" charset="0"/>
                <a:ea typeface="Source Sans Pro" panose="020B0503030403020204" pitchFamily="34" charset="0"/>
              </a:rPr>
              <a:t>MEDIA</a:t>
            </a:r>
          </a:p>
        </p:txBody>
      </p:sp>
      <p:sp>
        <p:nvSpPr>
          <p:cNvPr id="31" name="Rectangle 30"/>
          <p:cNvSpPr/>
          <p:nvPr/>
        </p:nvSpPr>
        <p:spPr>
          <a:xfrm>
            <a:off x="1270424" y="1479725"/>
            <a:ext cx="3541532" cy="1163267"/>
          </a:xfrm>
          <a:prstGeom prst="rect">
            <a:avLst/>
          </a:prstGeom>
          <a:gradFill flip="none" rotWithShape="1">
            <a:gsLst>
              <a:gs pos="0">
                <a:srgbClr val="BE2A2A">
                  <a:tint val="66000"/>
                  <a:satMod val="160000"/>
                </a:srgbClr>
              </a:gs>
              <a:gs pos="50000">
                <a:srgbClr val="BE2A2A">
                  <a:tint val="44500"/>
                  <a:satMod val="160000"/>
                </a:srgbClr>
              </a:gs>
              <a:gs pos="100000">
                <a:srgbClr val="BE2A2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38405" tIns="19202" rIns="38405" bIns="19202" rtlCol="0" anchor="t"/>
          <a:lstStyle/>
          <a:p>
            <a:pPr algn="ctr"/>
            <a:r>
              <a:rPr lang="en-US" sz="1700" dirty="0">
                <a:latin typeface="Source Sans Pro" panose="020B0503030403020204" pitchFamily="34" charset="0"/>
                <a:ea typeface="Source Sans Pro" panose="020B0503030403020204" pitchFamily="34" charset="0"/>
              </a:rPr>
              <a:t>LOBBY</a:t>
            </a:r>
          </a:p>
        </p:txBody>
      </p:sp>
      <p:sp>
        <p:nvSpPr>
          <p:cNvPr id="2" name="Title 1"/>
          <p:cNvSpPr>
            <a:spLocks noGrp="1"/>
          </p:cNvSpPr>
          <p:nvPr>
            <p:ph type="title"/>
          </p:nvPr>
        </p:nvSpPr>
        <p:spPr/>
        <p:txBody>
          <a:bodyPr/>
          <a:lstStyle/>
          <a:p>
            <a:r>
              <a:rPr lang="en-US" dirty="0" smtClean="0"/>
              <a:t>CCL’s Levers of Influence</a:t>
            </a:r>
            <a:endParaRPr lang="en-US" dirty="0"/>
          </a:p>
        </p:txBody>
      </p:sp>
      <p:sp>
        <p:nvSpPr>
          <p:cNvPr id="4" name="Rectangle 3"/>
          <p:cNvSpPr/>
          <p:nvPr/>
        </p:nvSpPr>
        <p:spPr>
          <a:xfrm>
            <a:off x="7267865" y="3241999"/>
            <a:ext cx="995819" cy="676405"/>
          </a:xfrm>
          <a:prstGeom prst="rect">
            <a:avLst/>
          </a:prstGeom>
          <a:ln w="76200"/>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r>
              <a:rPr lang="en-US" sz="1700" dirty="0">
                <a:latin typeface="Source Sans Pro" panose="020B0503030403020204" pitchFamily="34" charset="0"/>
                <a:ea typeface="Source Sans Pro" panose="020B0503030403020204" pitchFamily="34" charset="0"/>
              </a:rPr>
              <a:t>Congress Acts</a:t>
            </a:r>
          </a:p>
        </p:txBody>
      </p:sp>
      <p:sp>
        <p:nvSpPr>
          <p:cNvPr id="11" name="Rectangle 10"/>
          <p:cNvSpPr/>
          <p:nvPr/>
        </p:nvSpPr>
        <p:spPr>
          <a:xfrm>
            <a:off x="5573008" y="3241999"/>
            <a:ext cx="1322062" cy="676405"/>
          </a:xfrm>
          <a:prstGeom prst="rect">
            <a:avLst/>
          </a:prstGeom>
          <a:ln w="76200"/>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r>
              <a:rPr lang="en-US" sz="1700" dirty="0">
                <a:latin typeface="Source Sans Pro" panose="020B0503030403020204" pitchFamily="34" charset="0"/>
                <a:ea typeface="Source Sans Pro" panose="020B0503030403020204" pitchFamily="34" charset="0"/>
              </a:rPr>
              <a:t>Congress Sees Political Will</a:t>
            </a:r>
          </a:p>
        </p:txBody>
      </p:sp>
      <p:cxnSp>
        <p:nvCxnSpPr>
          <p:cNvPr id="12" name="Straight Arrow Connector 11"/>
          <p:cNvCxnSpPr>
            <a:stCxn id="11" idx="3"/>
            <a:endCxn id="4" idx="1"/>
          </p:cNvCxnSpPr>
          <p:nvPr/>
        </p:nvCxnSpPr>
        <p:spPr>
          <a:xfrm>
            <a:off x="6895070" y="3580202"/>
            <a:ext cx="37279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767695" y="1666930"/>
            <a:ext cx="1249471" cy="7062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r>
              <a:rPr lang="en-US" sz="1700" dirty="0">
                <a:solidFill>
                  <a:srgbClr val="C00000"/>
                </a:solidFill>
                <a:latin typeface="Source Sans Pro" panose="020B0503030403020204" pitchFamily="34" charset="0"/>
                <a:ea typeface="Source Sans Pro" panose="020B0503030403020204" pitchFamily="34" charset="0"/>
              </a:rPr>
              <a:t>Direct Lobbying</a:t>
            </a:r>
          </a:p>
        </p:txBody>
      </p:sp>
      <p:sp>
        <p:nvSpPr>
          <p:cNvPr id="28" name="Rectangle 27"/>
          <p:cNvSpPr/>
          <p:nvPr/>
        </p:nvSpPr>
        <p:spPr>
          <a:xfrm>
            <a:off x="2987988" y="1666930"/>
            <a:ext cx="1712964" cy="7062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r>
              <a:rPr lang="en-US" sz="1700" dirty="0">
                <a:solidFill>
                  <a:srgbClr val="C00000"/>
                </a:solidFill>
                <a:latin typeface="Source Sans Pro" panose="020B0503030403020204" pitchFamily="34" charset="0"/>
                <a:ea typeface="Source Sans Pro" panose="020B0503030403020204" pitchFamily="34" charset="0"/>
              </a:rPr>
              <a:t>Letters to </a:t>
            </a:r>
            <a:r>
              <a:rPr lang="en-US" sz="1700" dirty="0">
                <a:solidFill>
                  <a:srgbClr val="C00000"/>
                </a:solidFill>
                <a:latin typeface="Source Sans Pro" panose="020B0503030403020204" pitchFamily="34" charset="0"/>
                <a:ea typeface="Source Sans Pro" panose="020B0503030403020204" pitchFamily="34" charset="0"/>
              </a:rPr>
              <a:t>Members of Congress</a:t>
            </a:r>
            <a:endParaRPr lang="en-US" sz="1700" dirty="0">
              <a:solidFill>
                <a:srgbClr val="C00000"/>
              </a:solidFill>
              <a:latin typeface="Source Sans Pro" panose="020B0503030403020204" pitchFamily="34" charset="0"/>
              <a:ea typeface="Source Sans Pro" panose="020B0503030403020204" pitchFamily="34" charset="0"/>
            </a:endParaRPr>
          </a:p>
        </p:txBody>
      </p:sp>
      <p:sp>
        <p:nvSpPr>
          <p:cNvPr id="29" name="Rectangle 28"/>
          <p:cNvSpPr/>
          <p:nvPr/>
        </p:nvSpPr>
        <p:spPr>
          <a:xfrm>
            <a:off x="1859728" y="3265714"/>
            <a:ext cx="2630915" cy="7062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r>
              <a:rPr lang="en-US" sz="1700" dirty="0">
                <a:solidFill>
                  <a:schemeClr val="accent6">
                    <a:lumMod val="50000"/>
                  </a:schemeClr>
                </a:solidFill>
                <a:latin typeface="Source Sans Pro" panose="020B0503030403020204" pitchFamily="34" charset="0"/>
                <a:ea typeface="Source Sans Pro" panose="020B0503030403020204" pitchFamily="34" charset="0"/>
              </a:rPr>
              <a:t>Opinion Editorials (</a:t>
            </a:r>
            <a:r>
              <a:rPr lang="en-US" sz="1700" dirty="0" err="1">
                <a:solidFill>
                  <a:schemeClr val="accent6">
                    <a:lumMod val="50000"/>
                  </a:schemeClr>
                </a:solidFill>
                <a:latin typeface="Source Sans Pro" panose="020B0503030403020204" pitchFamily="34" charset="0"/>
                <a:ea typeface="Source Sans Pro" panose="020B0503030403020204" pitchFamily="34" charset="0"/>
              </a:rPr>
              <a:t>OpEds</a:t>
            </a:r>
            <a:r>
              <a:rPr lang="en-US" sz="1700" dirty="0">
                <a:solidFill>
                  <a:schemeClr val="accent6">
                    <a:lumMod val="50000"/>
                  </a:schemeClr>
                </a:solidFill>
                <a:latin typeface="Source Sans Pro" panose="020B0503030403020204" pitchFamily="34" charset="0"/>
                <a:ea typeface="Source Sans Pro" panose="020B0503030403020204" pitchFamily="34" charset="0"/>
              </a:rPr>
              <a:t>)</a:t>
            </a:r>
            <a:r>
              <a:rPr lang="en-US" sz="1700" dirty="0">
                <a:solidFill>
                  <a:schemeClr val="accent6">
                    <a:lumMod val="50000"/>
                  </a:schemeClr>
                </a:solidFill>
                <a:latin typeface="Source Sans Pro" panose="020B0503030403020204" pitchFamily="34" charset="0"/>
                <a:ea typeface="Source Sans Pro" panose="020B0503030403020204" pitchFamily="34" charset="0"/>
              </a:rPr>
              <a:t/>
            </a:r>
            <a:br>
              <a:rPr lang="en-US" sz="1700" dirty="0">
                <a:solidFill>
                  <a:schemeClr val="accent6">
                    <a:lumMod val="50000"/>
                  </a:schemeClr>
                </a:solidFill>
                <a:latin typeface="Source Sans Pro" panose="020B0503030403020204" pitchFamily="34" charset="0"/>
                <a:ea typeface="Source Sans Pro" panose="020B0503030403020204" pitchFamily="34" charset="0"/>
              </a:rPr>
            </a:br>
            <a:r>
              <a:rPr lang="en-US" sz="1700" dirty="0">
                <a:solidFill>
                  <a:schemeClr val="accent6">
                    <a:lumMod val="50000"/>
                  </a:schemeClr>
                </a:solidFill>
                <a:latin typeface="Source Sans Pro" panose="020B0503030403020204" pitchFamily="34" charset="0"/>
                <a:ea typeface="Source Sans Pro" panose="020B0503030403020204" pitchFamily="34" charset="0"/>
              </a:rPr>
              <a:t>Letters to the Editor (LTEs)</a:t>
            </a:r>
            <a:endParaRPr lang="en-US" sz="1700" dirty="0">
              <a:solidFill>
                <a:schemeClr val="accent6">
                  <a:lumMod val="50000"/>
                </a:schemeClr>
              </a:solidFill>
              <a:latin typeface="Source Sans Pro" panose="020B0503030403020204" pitchFamily="34" charset="0"/>
              <a:ea typeface="Source Sans Pro" panose="020B0503030403020204" pitchFamily="34" charset="0"/>
            </a:endParaRPr>
          </a:p>
        </p:txBody>
      </p:sp>
      <p:sp>
        <p:nvSpPr>
          <p:cNvPr id="34" name="Rectangle 33"/>
          <p:cNvSpPr/>
          <p:nvPr/>
        </p:nvSpPr>
        <p:spPr>
          <a:xfrm>
            <a:off x="1606544" y="5164155"/>
            <a:ext cx="3205412" cy="71134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r>
              <a:rPr lang="en-US" sz="1700" u="sng" dirty="0" err="1">
                <a:solidFill>
                  <a:schemeClr val="accent5">
                    <a:lumMod val="75000"/>
                  </a:schemeClr>
                </a:solidFill>
                <a:latin typeface="Source Sans Pro" panose="020B0503030403020204" pitchFamily="34" charset="0"/>
                <a:ea typeface="Source Sans Pro" panose="020B0503030403020204" pitchFamily="34" charset="0"/>
              </a:rPr>
              <a:t>Grasstops</a:t>
            </a:r>
            <a:r>
              <a:rPr lang="en-US" sz="1700" dirty="0">
                <a:solidFill>
                  <a:schemeClr val="accent5">
                    <a:lumMod val="75000"/>
                  </a:schemeClr>
                </a:solidFill>
                <a:latin typeface="Source Sans Pro" panose="020B0503030403020204" pitchFamily="34" charset="0"/>
                <a:ea typeface="Source Sans Pro" panose="020B0503030403020204" pitchFamily="34" charset="0"/>
              </a:rPr>
              <a:t>: </a:t>
            </a:r>
            <a:r>
              <a:rPr lang="en-US" sz="1700" dirty="0">
                <a:solidFill>
                  <a:schemeClr val="accent5">
                    <a:lumMod val="75000"/>
                  </a:schemeClr>
                </a:solidFill>
                <a:latin typeface="Source Sans Pro" panose="020B0503030403020204" pitchFamily="34" charset="0"/>
                <a:ea typeface="Source Sans Pro" panose="020B0503030403020204" pitchFamily="34" charset="0"/>
              </a:rPr>
              <a:t>Community leaders</a:t>
            </a:r>
            <a:endParaRPr lang="en-US" sz="1700" dirty="0">
              <a:solidFill>
                <a:schemeClr val="accent5">
                  <a:lumMod val="75000"/>
                </a:schemeClr>
              </a:solidFill>
              <a:latin typeface="Source Sans Pro" panose="020B0503030403020204" pitchFamily="34" charset="0"/>
              <a:ea typeface="Source Sans Pro" panose="020B0503030403020204" pitchFamily="34" charset="0"/>
            </a:endParaRPr>
          </a:p>
        </p:txBody>
      </p:sp>
      <p:sp>
        <p:nvSpPr>
          <p:cNvPr id="39" name="Right Brace 38"/>
          <p:cNvSpPr/>
          <p:nvPr/>
        </p:nvSpPr>
        <p:spPr>
          <a:xfrm>
            <a:off x="4859212" y="1479724"/>
            <a:ext cx="602793" cy="4619515"/>
          </a:xfrm>
          <a:prstGeom prst="rightBrace">
            <a:avLst>
              <a:gd name="adj1" fmla="val 7233"/>
              <a:gd name="adj2" fmla="val 45139"/>
            </a:avLst>
          </a:prstGeom>
          <a:ln w="57150"/>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endParaRPr lang="en-US" sz="1700" dirty="0">
              <a:latin typeface="Source Sans Pro" panose="020B0503030403020204" pitchFamily="34" charset="0"/>
              <a:ea typeface="Source Sans Pro" panose="020B0503030403020204" pitchFamily="34" charset="0"/>
            </a:endParaRPr>
          </a:p>
        </p:txBody>
      </p:sp>
      <p:sp>
        <p:nvSpPr>
          <p:cNvPr id="40" name="Rectangle 39"/>
          <p:cNvSpPr/>
          <p:nvPr/>
        </p:nvSpPr>
        <p:spPr>
          <a:xfrm>
            <a:off x="1538416" y="4698538"/>
            <a:ext cx="3273540" cy="44358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38405" tIns="19202" rIns="38405" bIns="19202" rtlCol="0" anchor="ctr"/>
          <a:lstStyle/>
          <a:p>
            <a:pPr algn="ctr"/>
            <a:r>
              <a:rPr lang="en-US" sz="1700" u="sng" dirty="0">
                <a:solidFill>
                  <a:schemeClr val="accent5">
                    <a:lumMod val="75000"/>
                  </a:schemeClr>
                </a:solidFill>
                <a:latin typeface="Source Sans Pro" panose="020B0503030403020204" pitchFamily="34" charset="0"/>
                <a:ea typeface="Source Sans Pro" panose="020B0503030403020204" pitchFamily="34" charset="0"/>
              </a:rPr>
              <a:t>Grassroots</a:t>
            </a:r>
            <a:r>
              <a:rPr lang="en-US" sz="1700" dirty="0">
                <a:solidFill>
                  <a:schemeClr val="accent5">
                    <a:lumMod val="75000"/>
                  </a:schemeClr>
                </a:solidFill>
                <a:latin typeface="Source Sans Pro" panose="020B0503030403020204" pitchFamily="34" charset="0"/>
                <a:ea typeface="Source Sans Pro" panose="020B0503030403020204" pitchFamily="34" charset="0"/>
              </a:rPr>
              <a:t>: Individual constituents</a:t>
            </a:r>
            <a:endParaRPr lang="en-US" sz="1700" dirty="0">
              <a:solidFill>
                <a:schemeClr val="accent5">
                  <a:lumMod val="75000"/>
                </a:schemeClr>
              </a:solidFill>
              <a:latin typeface="Source Sans Pro" panose="020B0503030403020204" pitchFamily="34" charset="0"/>
              <a:ea typeface="Source Sans Pro" panose="020B0503030403020204" pitchFamily="34" charset="0"/>
            </a:endParaRPr>
          </a:p>
        </p:txBody>
      </p:sp>
      <p:sp>
        <p:nvSpPr>
          <p:cNvPr id="42" name="Rectangle 41"/>
          <p:cNvSpPr/>
          <p:nvPr/>
        </p:nvSpPr>
        <p:spPr>
          <a:xfrm>
            <a:off x="1606545" y="5278984"/>
            <a:ext cx="3094408" cy="46561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8405" tIns="19202" rIns="38405" bIns="19202" rtlCol="0" anchor="ctr"/>
          <a:lstStyle/>
          <a:p>
            <a:pPr algn="ctr"/>
            <a:endParaRPr lang="en-US" sz="17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xmlns="" val="183454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31" grpId="0" animBg="1"/>
      <p:bldP spid="11" grpId="0" animBg="1"/>
      <p:bldP spid="15" grpId="0"/>
      <p:bldP spid="28" grpId="0"/>
      <p:bldP spid="29" grpId="0"/>
      <p:bldP spid="34" grpId="0"/>
      <p:bldP spid="39" grpId="0" animBg="1"/>
      <p:bldP spid="40" grpId="0"/>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Potential Endorsement Opportunities</a:t>
            </a:r>
            <a:endParaRPr lang="en-US" dirty="0"/>
          </a:p>
        </p:txBody>
      </p:sp>
      <p:sp>
        <p:nvSpPr>
          <p:cNvPr id="4" name="TextBox 3"/>
          <p:cNvSpPr txBox="1"/>
          <p:nvPr/>
        </p:nvSpPr>
        <p:spPr>
          <a:xfrm>
            <a:off x="811335" y="1600201"/>
            <a:ext cx="1408053"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Faith leaders</a:t>
            </a:r>
          </a:p>
        </p:txBody>
      </p:sp>
      <p:sp>
        <p:nvSpPr>
          <p:cNvPr id="5" name="TextBox 4"/>
          <p:cNvSpPr txBox="1"/>
          <p:nvPr/>
        </p:nvSpPr>
        <p:spPr>
          <a:xfrm>
            <a:off x="952012" y="2529682"/>
            <a:ext cx="2252836"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Service organizations</a:t>
            </a:r>
          </a:p>
        </p:txBody>
      </p:sp>
      <p:sp>
        <p:nvSpPr>
          <p:cNvPr id="6" name="TextBox 5"/>
          <p:cNvSpPr txBox="1"/>
          <p:nvPr/>
        </p:nvSpPr>
        <p:spPr>
          <a:xfrm>
            <a:off x="5007924" y="1448608"/>
            <a:ext cx="1752699"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Veterans groups</a:t>
            </a:r>
          </a:p>
        </p:txBody>
      </p:sp>
      <p:sp>
        <p:nvSpPr>
          <p:cNvPr id="7" name="TextBox 6"/>
          <p:cNvSpPr txBox="1"/>
          <p:nvPr/>
        </p:nvSpPr>
        <p:spPr>
          <a:xfrm>
            <a:off x="2916999" y="1905001"/>
            <a:ext cx="1528278"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Farm bureaus</a:t>
            </a:r>
          </a:p>
        </p:txBody>
      </p:sp>
      <p:sp>
        <p:nvSpPr>
          <p:cNvPr id="8" name="TextBox 7"/>
          <p:cNvSpPr txBox="1"/>
          <p:nvPr/>
        </p:nvSpPr>
        <p:spPr>
          <a:xfrm>
            <a:off x="4592888" y="5611400"/>
            <a:ext cx="2773811"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Other influencers to MOC</a:t>
            </a:r>
          </a:p>
        </p:txBody>
      </p:sp>
      <p:sp>
        <p:nvSpPr>
          <p:cNvPr id="10" name="TextBox 9"/>
          <p:cNvSpPr txBox="1"/>
          <p:nvPr/>
        </p:nvSpPr>
        <p:spPr>
          <a:xfrm>
            <a:off x="3138434" y="3415315"/>
            <a:ext cx="5099769"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Leaders of causes on which MOC </a:t>
            </a:r>
            <a:r>
              <a:rPr lang="en-US" sz="2400" b="1" dirty="0">
                <a:latin typeface="Source Sans Pro" panose="020B0503030403020204" pitchFamily="34" charset="0"/>
                <a:ea typeface="Source Sans Pro" panose="020B0503030403020204" pitchFamily="34" charset="0"/>
              </a:rPr>
              <a:t>already focuses</a:t>
            </a:r>
            <a:endParaRPr lang="en-US" sz="2400" b="1" dirty="0">
              <a:latin typeface="Source Sans Pro" panose="020B0503030403020204" pitchFamily="34" charset="0"/>
              <a:ea typeface="Source Sans Pro" panose="020B0503030403020204" pitchFamily="34" charset="0"/>
            </a:endParaRPr>
          </a:p>
        </p:txBody>
      </p:sp>
      <p:sp>
        <p:nvSpPr>
          <p:cNvPr id="11" name="TextBox 10"/>
          <p:cNvSpPr txBox="1"/>
          <p:nvPr/>
        </p:nvSpPr>
        <p:spPr>
          <a:xfrm>
            <a:off x="5601464" y="2918997"/>
            <a:ext cx="2472446"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Chamber of Commerce</a:t>
            </a:r>
          </a:p>
        </p:txBody>
      </p:sp>
      <p:sp>
        <p:nvSpPr>
          <p:cNvPr id="12" name="TextBox 11"/>
          <p:cNvSpPr txBox="1"/>
          <p:nvPr/>
        </p:nvSpPr>
        <p:spPr>
          <a:xfrm>
            <a:off x="6221406" y="2173922"/>
            <a:ext cx="1137146"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Professors</a:t>
            </a:r>
          </a:p>
        </p:txBody>
      </p:sp>
      <p:sp>
        <p:nvSpPr>
          <p:cNvPr id="13" name="TextBox 12"/>
          <p:cNvSpPr txBox="1"/>
          <p:nvPr/>
        </p:nvSpPr>
        <p:spPr>
          <a:xfrm>
            <a:off x="1764809" y="3947610"/>
            <a:ext cx="1739875"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Business owners</a:t>
            </a:r>
          </a:p>
        </p:txBody>
      </p:sp>
      <p:sp>
        <p:nvSpPr>
          <p:cNvPr id="14" name="TextBox 13"/>
          <p:cNvSpPr txBox="1"/>
          <p:nvPr/>
        </p:nvSpPr>
        <p:spPr>
          <a:xfrm>
            <a:off x="633682" y="4635932"/>
            <a:ext cx="1896969"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Campaign donors</a:t>
            </a:r>
          </a:p>
        </p:txBody>
      </p:sp>
      <p:sp>
        <p:nvSpPr>
          <p:cNvPr id="15" name="TextBox 14"/>
          <p:cNvSpPr txBox="1"/>
          <p:nvPr/>
        </p:nvSpPr>
        <p:spPr>
          <a:xfrm>
            <a:off x="4194783" y="4767214"/>
            <a:ext cx="2243218"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University presidents</a:t>
            </a:r>
          </a:p>
        </p:txBody>
      </p:sp>
      <p:sp>
        <p:nvSpPr>
          <p:cNvPr id="16" name="TextBox 15"/>
          <p:cNvSpPr txBox="1"/>
          <p:nvPr/>
        </p:nvSpPr>
        <p:spPr>
          <a:xfrm>
            <a:off x="1259776" y="5427531"/>
            <a:ext cx="1749493"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Local politicians</a:t>
            </a:r>
          </a:p>
        </p:txBody>
      </p:sp>
      <p:sp>
        <p:nvSpPr>
          <p:cNvPr id="17" name="TextBox 16"/>
          <p:cNvSpPr txBox="1"/>
          <p:nvPr/>
        </p:nvSpPr>
        <p:spPr>
          <a:xfrm>
            <a:off x="446510" y="3211966"/>
            <a:ext cx="1433701" cy="408111"/>
          </a:xfrm>
          <a:prstGeom prst="rect">
            <a:avLst/>
          </a:prstGeom>
          <a:noFill/>
        </p:spPr>
        <p:txBody>
          <a:bodyPr wrap="none" lIns="38405" tIns="19202" rIns="38405" bIns="19202" rtlCol="0">
            <a:spAutoFit/>
          </a:bodyPr>
          <a:lstStyle/>
          <a:p>
            <a:r>
              <a:rPr lang="en-US" sz="2400" b="1" dirty="0">
                <a:latin typeface="Source Sans Pro" panose="020B0503030403020204" pitchFamily="34" charset="0"/>
                <a:ea typeface="Source Sans Pro" panose="020B0503030403020204" pitchFamily="34" charset="0"/>
              </a:rPr>
              <a:t>Party leaders</a:t>
            </a:r>
          </a:p>
        </p:txBody>
      </p:sp>
    </p:spTree>
    <p:extLst>
      <p:ext uri="{BB962C8B-B14F-4D97-AF65-F5344CB8AC3E}">
        <p14:creationId xmlns:p14="http://schemas.microsoft.com/office/powerpoint/2010/main" xmlns="" val="404161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Successful Examples (</a:t>
            </a:r>
            <a:r>
              <a:rPr lang="en-US" dirty="0" err="1" smtClean="0"/>
              <a:t>con’t</a:t>
            </a:r>
            <a:r>
              <a:rPr lang="en-US" dirty="0" smtClean="0"/>
              <a:t>)</a:t>
            </a:r>
            <a:endParaRPr lang="en-US" dirty="0"/>
          </a:p>
        </p:txBody>
      </p:sp>
      <p:sp>
        <p:nvSpPr>
          <p:cNvPr id="3" name="Content Placeholder 2"/>
          <p:cNvSpPr>
            <a:spLocks noGrp="1"/>
          </p:cNvSpPr>
          <p:nvPr>
            <p:ph idx="1"/>
          </p:nvPr>
        </p:nvSpPr>
        <p:spPr>
          <a:xfrm>
            <a:off x="628650" y="1424763"/>
            <a:ext cx="2713425" cy="4752200"/>
          </a:xfrm>
        </p:spPr>
        <p:txBody>
          <a:bodyPr>
            <a:normAutofit fontScale="62500" lnSpcReduction="20000"/>
          </a:bodyPr>
          <a:lstStyle/>
          <a:p>
            <a:r>
              <a:rPr lang="en-US" b="1" dirty="0" smtClean="0"/>
              <a:t>South Florida</a:t>
            </a:r>
            <a:br>
              <a:rPr lang="en-US" b="1" dirty="0" smtClean="0"/>
            </a:br>
            <a:r>
              <a:rPr lang="en-US" b="1" dirty="0" smtClean="0"/>
              <a:t>with Jay Butera</a:t>
            </a:r>
          </a:p>
          <a:p>
            <a:r>
              <a:rPr lang="en-US" dirty="0" smtClean="0"/>
              <a:t>Built coalition</a:t>
            </a:r>
          </a:p>
          <a:p>
            <a:pPr lvl="1"/>
            <a:r>
              <a:rPr lang="en-US" dirty="0" smtClean="0"/>
              <a:t>12 business leaders (incl. Chambers)</a:t>
            </a:r>
          </a:p>
          <a:p>
            <a:pPr lvl="1"/>
            <a:r>
              <a:rPr lang="en-US" dirty="0" smtClean="0"/>
              <a:t>19 political leaders (incl. mayors)</a:t>
            </a:r>
          </a:p>
          <a:p>
            <a:pPr lvl="1"/>
            <a:r>
              <a:rPr lang="en-US" dirty="0" smtClean="0"/>
              <a:t>12 university / research leaders</a:t>
            </a:r>
          </a:p>
          <a:p>
            <a:pPr lvl="1"/>
            <a:r>
              <a:rPr lang="en-US" dirty="0" smtClean="0"/>
              <a:t>10 NGO / conservation leaders</a:t>
            </a:r>
          </a:p>
          <a:p>
            <a:r>
              <a:rPr lang="en-US" dirty="0" smtClean="0"/>
              <a:t>Signed leaders letter and joined for meetings</a:t>
            </a:r>
            <a:endParaRPr lang="en-US" dirty="0"/>
          </a:p>
        </p:txBody>
      </p:sp>
      <p:pic>
        <p:nvPicPr>
          <p:cNvPr id="4" name="Content Placeholder 4"/>
          <p:cNvPicPr>
            <a:picLocks noChangeAspect="1"/>
          </p:cNvPicPr>
          <p:nvPr/>
        </p:nvPicPr>
        <p:blipFill rotWithShape="1">
          <a:blip r:embed="rId3" cstate="email">
            <a:extLst>
              <a:ext uri="{28A0092B-C50C-407E-A947-70E740481C1C}">
                <a14:useLocalDpi xmlns:a14="http://schemas.microsoft.com/office/drawing/2010/main" xmlns="" val="0"/>
              </a:ext>
            </a:extLst>
          </a:blip>
          <a:srcRect t="8155"/>
          <a:stretch/>
        </p:blipFill>
        <p:spPr>
          <a:xfrm>
            <a:off x="3768383" y="1313793"/>
            <a:ext cx="5010121" cy="506229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12677" y="3135236"/>
            <a:ext cx="3888249" cy="3362766"/>
          </a:xfrm>
          <a:prstGeom prst="rect">
            <a:avLst/>
          </a:prstGeom>
          <a:solidFill>
            <a:schemeClr val="bg1"/>
          </a:solidFill>
          <a:ln w="28575">
            <a:solidFill>
              <a:srgbClr val="FF0000"/>
            </a:solidFill>
          </a:ln>
        </p:spPr>
        <p:txBody>
          <a:bodyPr wrap="square" lIns="38405" tIns="19202" rIns="38405" bIns="19202" rtlCol="0">
            <a:spAutoFit/>
          </a:bodyPr>
          <a:lstStyle/>
          <a:p>
            <a:pPr algn="ctr"/>
            <a:r>
              <a:rPr lang="en-US" sz="2700" i="1" dirty="0">
                <a:solidFill>
                  <a:srgbClr val="FF0000"/>
                </a:solidFill>
              </a:rPr>
              <a:t>“This was a game changer in our relationship with Congressman </a:t>
            </a:r>
            <a:r>
              <a:rPr lang="en-US" sz="2700" i="1" dirty="0" err="1">
                <a:solidFill>
                  <a:srgbClr val="FF0000"/>
                </a:solidFill>
              </a:rPr>
              <a:t>Curbelo’s</a:t>
            </a:r>
            <a:r>
              <a:rPr lang="en-US" sz="2700" i="1" dirty="0">
                <a:solidFill>
                  <a:srgbClr val="FF0000"/>
                </a:solidFill>
              </a:rPr>
              <a:t> office, and played a big role in gaining his signature on the Gibson Resolution.”</a:t>
            </a:r>
          </a:p>
          <a:p>
            <a:pPr algn="r"/>
            <a:r>
              <a:rPr lang="en-US" sz="2700" i="1" dirty="0">
                <a:solidFill>
                  <a:srgbClr val="FF0000"/>
                </a:solidFill>
              </a:rPr>
              <a:t>-Jay</a:t>
            </a:r>
          </a:p>
        </p:txBody>
      </p:sp>
    </p:spTree>
    <p:extLst>
      <p:ext uri="{BB962C8B-B14F-4D97-AF65-F5344CB8AC3E}">
        <p14:creationId xmlns:p14="http://schemas.microsoft.com/office/powerpoint/2010/main" xmlns="" val="366439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52400" y="152400"/>
            <a:ext cx="8991600" cy="6858000"/>
          </a:xfrm>
          <a:prstGeom prst="rect">
            <a:avLst/>
          </a:prstGeom>
          <a:noFill/>
          <a:ln w="9525">
            <a:noFill/>
            <a:miter lim="800000"/>
            <a:headEnd/>
            <a:tailEnd/>
          </a:ln>
        </p:spPr>
      </p:pic>
      <p:sp>
        <p:nvSpPr>
          <p:cNvPr id="6" name="Rounded Rectangle 5"/>
          <p:cNvSpPr/>
          <p:nvPr/>
        </p:nvSpPr>
        <p:spPr>
          <a:xfrm>
            <a:off x="0" y="5638800"/>
            <a:ext cx="2438400" cy="304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000" y="2590800"/>
            <a:ext cx="21336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2400" y="1905000"/>
            <a:ext cx="1676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343400" y="1828800"/>
            <a:ext cx="7620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4191000"/>
            <a:ext cx="535724" cy="369332"/>
          </a:xfrm>
          <a:prstGeom prst="rect">
            <a:avLst/>
          </a:prstGeom>
          <a:noFill/>
        </p:spPr>
        <p:txBody>
          <a:bodyPr wrap="none" rtlCol="0">
            <a:spAutoFit/>
          </a:bodyPr>
          <a:lstStyle/>
          <a:p>
            <a:r>
              <a:rPr lang="en-US" dirty="0" smtClean="0"/>
              <a:t>101</a:t>
            </a:r>
            <a:endParaRPr lang="en-US" dirty="0"/>
          </a:p>
        </p:txBody>
      </p:sp>
      <p:sp>
        <p:nvSpPr>
          <p:cNvPr id="12" name="TextBox 11"/>
          <p:cNvSpPr txBox="1"/>
          <p:nvPr/>
        </p:nvSpPr>
        <p:spPr>
          <a:xfrm>
            <a:off x="0" y="4648200"/>
            <a:ext cx="535724" cy="369332"/>
          </a:xfrm>
          <a:prstGeom prst="rect">
            <a:avLst/>
          </a:prstGeom>
          <a:noFill/>
        </p:spPr>
        <p:txBody>
          <a:bodyPr wrap="none" rtlCol="0">
            <a:spAutoFit/>
          </a:bodyPr>
          <a:lstStyle/>
          <a:p>
            <a:r>
              <a:rPr lang="en-US" dirty="0" smtClean="0"/>
              <a:t>201</a:t>
            </a:r>
          </a:p>
        </p:txBody>
      </p:sp>
      <p:sp>
        <p:nvSpPr>
          <p:cNvPr id="13" name="TextBox 12"/>
          <p:cNvSpPr txBox="1"/>
          <p:nvPr/>
        </p:nvSpPr>
        <p:spPr>
          <a:xfrm>
            <a:off x="0" y="5181600"/>
            <a:ext cx="535724" cy="369332"/>
          </a:xfrm>
          <a:prstGeom prst="rect">
            <a:avLst/>
          </a:prstGeom>
          <a:noFill/>
        </p:spPr>
        <p:txBody>
          <a:bodyPr wrap="none" rtlCol="0">
            <a:spAutoFit/>
          </a:bodyPr>
          <a:lstStyle/>
          <a:p>
            <a:r>
              <a:rPr lang="en-US" dirty="0" smtClean="0"/>
              <a:t>301</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 Same Side Corner Rectangle 10"/>
          <p:cNvSpPr/>
          <p:nvPr/>
        </p:nvSpPr>
        <p:spPr>
          <a:xfrm rot="10800000" flipH="1">
            <a:off x="1386586" y="2228307"/>
            <a:ext cx="41126" cy="662360"/>
          </a:xfrm>
          <a:prstGeom prst="round2SameRect">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12" name="TextBox 11"/>
          <p:cNvSpPr txBox="1"/>
          <p:nvPr/>
        </p:nvSpPr>
        <p:spPr>
          <a:xfrm>
            <a:off x="912792" y="2047245"/>
            <a:ext cx="445916" cy="900100"/>
          </a:xfrm>
          <a:prstGeom prst="rect">
            <a:avLst/>
          </a:prstGeom>
          <a:noFill/>
        </p:spPr>
        <p:txBody>
          <a:bodyPr wrap="none" lIns="91420" tIns="45711" rIns="91420" bIns="45711" rtlCol="0">
            <a:spAutoFit/>
          </a:bodyPr>
          <a:lstStyle/>
          <a:p>
            <a:r>
              <a:rPr lang="id-ID" sz="5249" b="1" dirty="0">
                <a:latin typeface="Source Sans Pro" charset="0"/>
                <a:ea typeface="Source Sans Pro" charset="0"/>
                <a:cs typeface="Source Sans Pro" charset="0"/>
              </a:rPr>
              <a:t>1</a:t>
            </a:r>
          </a:p>
        </p:txBody>
      </p:sp>
      <p:sp>
        <p:nvSpPr>
          <p:cNvPr id="15" name="Round Same Side Corner Rectangle 14"/>
          <p:cNvSpPr/>
          <p:nvPr/>
        </p:nvSpPr>
        <p:spPr>
          <a:xfrm rot="10800000" flipH="1">
            <a:off x="1384672" y="3293216"/>
            <a:ext cx="41126" cy="662360"/>
          </a:xfrm>
          <a:prstGeom prst="round2Same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18" name="Round Same Side Corner Rectangle 17"/>
          <p:cNvSpPr/>
          <p:nvPr/>
        </p:nvSpPr>
        <p:spPr>
          <a:xfrm rot="10800000" flipH="1">
            <a:off x="1384672" y="4307677"/>
            <a:ext cx="41126" cy="662360"/>
          </a:xfrm>
          <a:prstGeom prst="round2SameRect">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21" name="Round Same Side Corner Rectangle 20"/>
          <p:cNvSpPr/>
          <p:nvPr/>
        </p:nvSpPr>
        <p:spPr>
          <a:xfrm rot="10800000" flipH="1">
            <a:off x="5254989" y="3241481"/>
            <a:ext cx="41126" cy="662360"/>
          </a:xfrm>
          <a:prstGeom prst="round2Same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24" name="Round Same Side Corner Rectangle 23"/>
          <p:cNvSpPr/>
          <p:nvPr/>
        </p:nvSpPr>
        <p:spPr>
          <a:xfrm rot="10800000" flipH="1">
            <a:off x="5243840" y="2230023"/>
            <a:ext cx="41126" cy="662360"/>
          </a:xfrm>
          <a:prstGeom prst="round2SameRect">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26" name="TextBox 25"/>
          <p:cNvSpPr txBox="1"/>
          <p:nvPr/>
        </p:nvSpPr>
        <p:spPr>
          <a:xfrm>
            <a:off x="903637" y="3127081"/>
            <a:ext cx="445916" cy="900100"/>
          </a:xfrm>
          <a:prstGeom prst="rect">
            <a:avLst/>
          </a:prstGeom>
          <a:noFill/>
        </p:spPr>
        <p:txBody>
          <a:bodyPr wrap="none" lIns="91420" tIns="45711" rIns="91420" bIns="45711" rtlCol="0">
            <a:spAutoFit/>
          </a:bodyPr>
          <a:lstStyle/>
          <a:p>
            <a:r>
              <a:rPr lang="id-ID" sz="5249" b="1" dirty="0">
                <a:latin typeface="Source Sans Pro" charset="0"/>
                <a:ea typeface="Source Sans Pro" charset="0"/>
                <a:cs typeface="Source Sans Pro" charset="0"/>
              </a:rPr>
              <a:t>2</a:t>
            </a:r>
          </a:p>
        </p:txBody>
      </p:sp>
      <p:sp>
        <p:nvSpPr>
          <p:cNvPr id="27" name="TextBox 26"/>
          <p:cNvSpPr txBox="1"/>
          <p:nvPr/>
        </p:nvSpPr>
        <p:spPr>
          <a:xfrm>
            <a:off x="900973" y="4120509"/>
            <a:ext cx="445916" cy="900100"/>
          </a:xfrm>
          <a:prstGeom prst="rect">
            <a:avLst/>
          </a:prstGeom>
          <a:noFill/>
        </p:spPr>
        <p:txBody>
          <a:bodyPr wrap="none" lIns="91420" tIns="45711" rIns="91420" bIns="45711" rtlCol="0">
            <a:spAutoFit/>
          </a:bodyPr>
          <a:lstStyle/>
          <a:p>
            <a:r>
              <a:rPr lang="id-ID" sz="5249" b="1" dirty="0">
                <a:latin typeface="Source Sans Pro" charset="0"/>
                <a:ea typeface="Source Sans Pro" charset="0"/>
                <a:cs typeface="Source Sans Pro" charset="0"/>
              </a:rPr>
              <a:t>3</a:t>
            </a:r>
          </a:p>
        </p:txBody>
      </p:sp>
      <p:sp>
        <p:nvSpPr>
          <p:cNvPr id="28" name="TextBox 27"/>
          <p:cNvSpPr txBox="1"/>
          <p:nvPr/>
        </p:nvSpPr>
        <p:spPr>
          <a:xfrm>
            <a:off x="919920" y="5016232"/>
            <a:ext cx="445916" cy="900100"/>
          </a:xfrm>
          <a:prstGeom prst="rect">
            <a:avLst/>
          </a:prstGeom>
          <a:noFill/>
        </p:spPr>
        <p:txBody>
          <a:bodyPr wrap="none" lIns="91420" tIns="45711" rIns="91420" bIns="45711" rtlCol="0">
            <a:spAutoFit/>
          </a:bodyPr>
          <a:lstStyle/>
          <a:p>
            <a:r>
              <a:rPr lang="id-ID" sz="5249" b="1" dirty="0">
                <a:latin typeface="Source Sans Pro" charset="0"/>
                <a:ea typeface="Source Sans Pro" charset="0"/>
                <a:cs typeface="Source Sans Pro" charset="0"/>
              </a:rPr>
              <a:t>4</a:t>
            </a:r>
          </a:p>
        </p:txBody>
      </p:sp>
      <p:sp>
        <p:nvSpPr>
          <p:cNvPr id="29" name="TextBox 28"/>
          <p:cNvSpPr txBox="1"/>
          <p:nvPr/>
        </p:nvSpPr>
        <p:spPr>
          <a:xfrm>
            <a:off x="4767691" y="2052288"/>
            <a:ext cx="445916" cy="900100"/>
          </a:xfrm>
          <a:prstGeom prst="rect">
            <a:avLst/>
          </a:prstGeom>
          <a:noFill/>
        </p:spPr>
        <p:txBody>
          <a:bodyPr wrap="none" lIns="91420" tIns="45711" rIns="91420" bIns="45711" rtlCol="0">
            <a:spAutoFit/>
          </a:bodyPr>
          <a:lstStyle/>
          <a:p>
            <a:r>
              <a:rPr lang="id-ID" sz="5249" b="1" dirty="0">
                <a:latin typeface="Source Sans Pro" charset="0"/>
                <a:ea typeface="Source Sans Pro" charset="0"/>
                <a:cs typeface="Source Sans Pro" charset="0"/>
              </a:rPr>
              <a:t>5</a:t>
            </a:r>
          </a:p>
        </p:txBody>
      </p:sp>
      <p:sp>
        <p:nvSpPr>
          <p:cNvPr id="62" name="Title 1"/>
          <p:cNvSpPr txBox="1">
            <a:spLocks/>
          </p:cNvSpPr>
          <p:nvPr/>
        </p:nvSpPr>
        <p:spPr>
          <a:xfrm>
            <a:off x="927" y="126020"/>
            <a:ext cx="9140693" cy="935976"/>
          </a:xfrm>
          <a:prstGeom prst="rect">
            <a:avLst/>
          </a:prstGeom>
          <a:solidFill>
            <a:schemeClr val="tx2">
              <a:lumMod val="75000"/>
            </a:schemeClr>
          </a:solidFill>
        </p:spPr>
        <p:txBody>
          <a:bodyPr>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algn="ctr">
              <a:lnSpc>
                <a:spcPct val="130000"/>
              </a:lnSpc>
              <a:spcBef>
                <a:spcPts val="300"/>
              </a:spcBef>
              <a:spcAft>
                <a:spcPts val="300"/>
              </a:spcAft>
            </a:pPr>
            <a:r>
              <a:rPr lang="en-US" sz="4399" b="1" dirty="0">
                <a:solidFill>
                  <a:schemeClr val="bg1"/>
                </a:solidFill>
                <a:latin typeface="Source Sans Pro" charset="0"/>
                <a:ea typeface="Source Sans Pro" charset="0"/>
                <a:cs typeface="Source Sans Pro" charset="0"/>
              </a:rPr>
              <a:t>Agenda</a:t>
            </a:r>
          </a:p>
        </p:txBody>
      </p:sp>
      <p:sp>
        <p:nvSpPr>
          <p:cNvPr id="4" name="TextBox 3"/>
          <p:cNvSpPr txBox="1"/>
          <p:nvPr/>
        </p:nvSpPr>
        <p:spPr>
          <a:xfrm>
            <a:off x="1513577" y="2090482"/>
            <a:ext cx="3260294" cy="1015663"/>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Why is Local </a:t>
            </a:r>
            <a:r>
              <a:rPr lang="en-US" sz="3000" b="1" smtClean="0">
                <a:latin typeface="Source Sans Pro" charset="0"/>
                <a:ea typeface="Source Sans Pro" charset="0"/>
                <a:cs typeface="Source Sans Pro" charset="0"/>
              </a:rPr>
              <a:t>Support Important?</a:t>
            </a:r>
            <a:endParaRPr lang="en-US" sz="3000" b="1" dirty="0">
              <a:latin typeface="Source Sans Pro" charset="0"/>
              <a:ea typeface="Source Sans Pro" charset="0"/>
              <a:cs typeface="Source Sans Pro" charset="0"/>
            </a:endParaRPr>
          </a:p>
        </p:txBody>
      </p:sp>
      <p:sp>
        <p:nvSpPr>
          <p:cNvPr id="17" name="TextBox 16"/>
          <p:cNvSpPr txBox="1"/>
          <p:nvPr/>
        </p:nvSpPr>
        <p:spPr>
          <a:xfrm>
            <a:off x="4769149" y="3080136"/>
            <a:ext cx="445916" cy="900100"/>
          </a:xfrm>
          <a:prstGeom prst="rect">
            <a:avLst/>
          </a:prstGeom>
          <a:noFill/>
        </p:spPr>
        <p:txBody>
          <a:bodyPr wrap="none" lIns="91420" tIns="45711" rIns="91420" bIns="45711" rtlCol="0">
            <a:spAutoFit/>
          </a:bodyPr>
          <a:lstStyle/>
          <a:p>
            <a:r>
              <a:rPr lang="en-US" sz="5249" b="1" dirty="0">
                <a:latin typeface="Source Sans Pro" charset="0"/>
                <a:ea typeface="Source Sans Pro" charset="0"/>
                <a:cs typeface="Source Sans Pro" charset="0"/>
              </a:rPr>
              <a:t>6</a:t>
            </a:r>
            <a:endParaRPr lang="id-ID" sz="5249" b="1" dirty="0">
              <a:latin typeface="Source Sans Pro" charset="0"/>
              <a:ea typeface="Source Sans Pro" charset="0"/>
              <a:cs typeface="Source Sans Pro" charset="0"/>
            </a:endParaRPr>
          </a:p>
        </p:txBody>
      </p:sp>
      <p:sp>
        <p:nvSpPr>
          <p:cNvPr id="30" name="Round Same Side Corner Rectangle 29"/>
          <p:cNvSpPr/>
          <p:nvPr/>
        </p:nvSpPr>
        <p:spPr>
          <a:xfrm rot="10800000" flipH="1">
            <a:off x="1379232" y="5237714"/>
            <a:ext cx="40346" cy="662360"/>
          </a:xfrm>
          <a:prstGeom prst="round2Same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31" name="Round Same Side Corner Rectangle 30"/>
          <p:cNvSpPr/>
          <p:nvPr/>
        </p:nvSpPr>
        <p:spPr>
          <a:xfrm rot="10800000" flipH="1">
            <a:off x="5251394" y="4274874"/>
            <a:ext cx="41126" cy="662360"/>
          </a:xfrm>
          <a:prstGeom prst="round2SameRect">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32" name="TextBox 31"/>
          <p:cNvSpPr txBox="1"/>
          <p:nvPr/>
        </p:nvSpPr>
        <p:spPr>
          <a:xfrm>
            <a:off x="4781142" y="4087707"/>
            <a:ext cx="445916" cy="900100"/>
          </a:xfrm>
          <a:prstGeom prst="rect">
            <a:avLst/>
          </a:prstGeom>
          <a:noFill/>
        </p:spPr>
        <p:txBody>
          <a:bodyPr wrap="none" lIns="91420" tIns="45711" rIns="91420" bIns="45711" rtlCol="0">
            <a:spAutoFit/>
          </a:bodyPr>
          <a:lstStyle/>
          <a:p>
            <a:r>
              <a:rPr lang="id-ID" sz="5249" b="1" dirty="0">
                <a:latin typeface="Source Sans Pro" charset="0"/>
                <a:ea typeface="Source Sans Pro" charset="0"/>
                <a:cs typeface="Source Sans Pro" charset="0"/>
              </a:rPr>
              <a:t>7</a:t>
            </a:r>
          </a:p>
        </p:txBody>
      </p:sp>
      <p:sp>
        <p:nvSpPr>
          <p:cNvPr id="34" name="TextBox 33"/>
          <p:cNvSpPr txBox="1"/>
          <p:nvPr/>
        </p:nvSpPr>
        <p:spPr>
          <a:xfrm>
            <a:off x="1473322" y="3144338"/>
            <a:ext cx="3543155" cy="1015663"/>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Climate Change: Local Impacts for National Issue</a:t>
            </a:r>
            <a:endParaRPr lang="en-US" sz="3000" b="1" dirty="0">
              <a:latin typeface="Source Sans Pro" charset="0"/>
              <a:ea typeface="Source Sans Pro" charset="0"/>
              <a:cs typeface="Source Sans Pro" charset="0"/>
            </a:endParaRPr>
          </a:p>
        </p:txBody>
      </p:sp>
      <p:sp>
        <p:nvSpPr>
          <p:cNvPr id="35" name="TextBox 34"/>
          <p:cNvSpPr txBox="1"/>
          <p:nvPr/>
        </p:nvSpPr>
        <p:spPr>
          <a:xfrm>
            <a:off x="1473323" y="4307677"/>
            <a:ext cx="3260294" cy="553998"/>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Where to Begin?</a:t>
            </a:r>
            <a:endParaRPr lang="en-US" sz="3000" b="1" dirty="0">
              <a:latin typeface="Source Sans Pro" charset="0"/>
              <a:ea typeface="Source Sans Pro" charset="0"/>
              <a:cs typeface="Source Sans Pro" charset="0"/>
            </a:endParaRPr>
          </a:p>
        </p:txBody>
      </p:sp>
      <p:sp>
        <p:nvSpPr>
          <p:cNvPr id="36" name="TextBox 35"/>
          <p:cNvSpPr txBox="1"/>
          <p:nvPr/>
        </p:nvSpPr>
        <p:spPr>
          <a:xfrm>
            <a:off x="1463487" y="5213131"/>
            <a:ext cx="3260294" cy="553998"/>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Doing the Research</a:t>
            </a:r>
            <a:endParaRPr lang="en-US" sz="3000" b="1" dirty="0">
              <a:latin typeface="Source Sans Pro" charset="0"/>
              <a:ea typeface="Source Sans Pro" charset="0"/>
              <a:cs typeface="Source Sans Pro" charset="0"/>
            </a:endParaRPr>
          </a:p>
        </p:txBody>
      </p:sp>
      <p:sp>
        <p:nvSpPr>
          <p:cNvPr id="37" name="TextBox 36"/>
          <p:cNvSpPr txBox="1"/>
          <p:nvPr/>
        </p:nvSpPr>
        <p:spPr>
          <a:xfrm>
            <a:off x="5359571" y="2228855"/>
            <a:ext cx="3260294" cy="553998"/>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Preparing for Meetings</a:t>
            </a:r>
            <a:endParaRPr lang="en-US" sz="3000" b="1" dirty="0">
              <a:latin typeface="Source Sans Pro" charset="0"/>
              <a:ea typeface="Source Sans Pro" charset="0"/>
              <a:cs typeface="Source Sans Pro" charset="0"/>
            </a:endParaRPr>
          </a:p>
        </p:txBody>
      </p:sp>
      <p:sp>
        <p:nvSpPr>
          <p:cNvPr id="38" name="TextBox 37"/>
          <p:cNvSpPr txBox="1"/>
          <p:nvPr/>
        </p:nvSpPr>
        <p:spPr>
          <a:xfrm>
            <a:off x="5376586" y="3270697"/>
            <a:ext cx="3260294" cy="553998"/>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Lobbying for Success</a:t>
            </a:r>
          </a:p>
        </p:txBody>
      </p:sp>
      <p:sp>
        <p:nvSpPr>
          <p:cNvPr id="39" name="TextBox 38"/>
          <p:cNvSpPr txBox="1"/>
          <p:nvPr/>
        </p:nvSpPr>
        <p:spPr>
          <a:xfrm>
            <a:off x="5359571" y="4133147"/>
            <a:ext cx="3392201" cy="1015663"/>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Working with Chambers &amp; Local </a:t>
            </a:r>
            <a:r>
              <a:rPr lang="en-US" sz="3000" b="1" smtClean="0">
                <a:latin typeface="Source Sans Pro" charset="0"/>
                <a:ea typeface="Source Sans Pro" charset="0"/>
                <a:cs typeface="Source Sans Pro" charset="0"/>
              </a:rPr>
              <a:t>Business Groups</a:t>
            </a:r>
            <a:endParaRPr lang="en-US" sz="3000" b="1" dirty="0" smtClean="0">
              <a:latin typeface="Source Sans Pro" charset="0"/>
              <a:ea typeface="Source Sans Pro" charset="0"/>
              <a:cs typeface="Source Sans Pro" charset="0"/>
            </a:endParaRPr>
          </a:p>
        </p:txBody>
      </p:sp>
      <p:sp>
        <p:nvSpPr>
          <p:cNvPr id="41" name="TextBox 40"/>
          <p:cNvSpPr txBox="1"/>
          <p:nvPr/>
        </p:nvSpPr>
        <p:spPr>
          <a:xfrm>
            <a:off x="4781142" y="4986340"/>
            <a:ext cx="445916" cy="900100"/>
          </a:xfrm>
          <a:prstGeom prst="rect">
            <a:avLst/>
          </a:prstGeom>
          <a:noFill/>
        </p:spPr>
        <p:txBody>
          <a:bodyPr wrap="none" lIns="91420" tIns="45711" rIns="91420" bIns="45711" rtlCol="0">
            <a:spAutoFit/>
          </a:bodyPr>
          <a:lstStyle/>
          <a:p>
            <a:r>
              <a:rPr lang="id-ID" sz="5249" b="1" dirty="0">
                <a:latin typeface="Source Sans Pro" charset="0"/>
                <a:ea typeface="Source Sans Pro" charset="0"/>
                <a:cs typeface="Source Sans Pro" charset="0"/>
              </a:rPr>
              <a:t>8</a:t>
            </a:r>
          </a:p>
        </p:txBody>
      </p:sp>
      <p:sp>
        <p:nvSpPr>
          <p:cNvPr id="42" name="Round Same Side Corner Rectangle 41"/>
          <p:cNvSpPr/>
          <p:nvPr/>
        </p:nvSpPr>
        <p:spPr>
          <a:xfrm rot="10800000" flipH="1">
            <a:off x="5249431" y="5207822"/>
            <a:ext cx="46684" cy="662360"/>
          </a:xfrm>
          <a:prstGeom prst="round2SameRect">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43" name="TextBox 42"/>
          <p:cNvSpPr txBox="1"/>
          <p:nvPr/>
        </p:nvSpPr>
        <p:spPr>
          <a:xfrm>
            <a:off x="5376585" y="5135626"/>
            <a:ext cx="3375187" cy="1015663"/>
          </a:xfrm>
          <a:prstGeom prst="rect">
            <a:avLst/>
          </a:prstGeom>
          <a:noFill/>
        </p:spPr>
        <p:txBody>
          <a:bodyPr wrap="square" rtlCol="0">
            <a:spAutoFit/>
          </a:bodyPr>
          <a:lstStyle/>
          <a:p>
            <a:r>
              <a:rPr lang="en-US" sz="3000" b="1" dirty="0" smtClean="0">
                <a:latin typeface="Source Sans Pro" charset="0"/>
                <a:ea typeface="Source Sans Pro" charset="0"/>
                <a:cs typeface="Source Sans Pro" charset="0"/>
              </a:rPr>
              <a:t>Success! </a:t>
            </a:r>
          </a:p>
          <a:p>
            <a:r>
              <a:rPr lang="en-US" sz="3000" b="1" dirty="0" smtClean="0">
                <a:latin typeface="Source Sans Pro" charset="0"/>
                <a:ea typeface="Source Sans Pro" charset="0"/>
                <a:cs typeface="Source Sans Pro" charset="0"/>
              </a:rPr>
              <a:t>How do we use it?</a:t>
            </a:r>
            <a:endParaRPr lang="en-US" sz="3000" b="1" dirty="0">
              <a:latin typeface="Source Sans Pro" charset="0"/>
              <a:ea typeface="Source Sans Pro" charset="0"/>
              <a:cs typeface="Source Sans Pro" charset="0"/>
            </a:endParaRPr>
          </a:p>
        </p:txBody>
      </p:sp>
    </p:spTree>
    <p:extLst>
      <p:ext uri="{BB962C8B-B14F-4D97-AF65-F5344CB8AC3E}">
        <p14:creationId xmlns:p14="http://schemas.microsoft.com/office/powerpoint/2010/main" xmlns="" val="1451807645"/>
      </p:ext>
    </p:extLst>
  </p:cSld>
  <p:clrMapOvr>
    <a:masterClrMapping/>
  </p:clrMapOvr>
  <mc:AlternateContent xmlns:mc="http://schemas.openxmlformats.org/markup-compatibility/2006">
    <mc:Choice xmlns:p14="http://schemas.microsoft.com/office/powerpoint/2010/main" xmlns=""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animBg="1"/>
      <p:bldP spid="18" grpId="0" animBg="1"/>
      <p:bldP spid="21" grpId="0" animBg="1"/>
      <p:bldP spid="24" grpId="0" animBg="1"/>
      <p:bldP spid="26" grpId="0"/>
      <p:bldP spid="27" grpId="0"/>
      <p:bldP spid="28" grpId="0"/>
      <p:bldP spid="29" grpId="0"/>
      <p:bldP spid="4" grpId="0"/>
      <p:bldP spid="17" grpId="0"/>
      <p:bldP spid="30" grpId="0" animBg="1"/>
      <p:bldP spid="31" grpId="0" animBg="1"/>
      <p:bldP spid="32" grpId="0"/>
      <p:bldP spid="34" grpId="0"/>
      <p:bldP spid="35" grpId="0"/>
      <p:bldP spid="36" grpId="0"/>
      <p:bldP spid="37" grpId="0"/>
      <p:bldP spid="38" grpId="0"/>
      <p:bldP spid="39" grpId="0"/>
      <p:bldP spid="41" grpId="0"/>
      <p:bldP spid="42"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7232" y="283859"/>
            <a:ext cx="3962239" cy="707886"/>
          </a:xfrm>
          <a:prstGeom prst="rect">
            <a:avLst/>
          </a:prstGeom>
        </p:spPr>
        <p:txBody>
          <a:bodyPr wrap="none">
            <a:spAutoFit/>
          </a:bodyPr>
          <a:lstStyle/>
          <a:p>
            <a:r>
              <a:rPr lang="en-US" sz="4000" b="1" dirty="0">
                <a:solidFill>
                  <a:schemeClr val="bg1"/>
                </a:solidFill>
              </a:rPr>
              <a:t>LTE Opportunities</a:t>
            </a:r>
          </a:p>
        </p:txBody>
      </p:sp>
      <p:sp>
        <p:nvSpPr>
          <p:cNvPr id="12" name="Title 1"/>
          <p:cNvSpPr txBox="1">
            <a:spLocks/>
          </p:cNvSpPr>
          <p:nvPr/>
        </p:nvSpPr>
        <p:spPr>
          <a:xfrm>
            <a:off x="3307" y="132052"/>
            <a:ext cx="9140693" cy="914400"/>
          </a:xfrm>
          <a:prstGeom prst="rect">
            <a:avLst/>
          </a:prstGeom>
          <a:solidFill>
            <a:schemeClr val="tx1">
              <a:lumMod val="65000"/>
              <a:lumOff val="35000"/>
            </a:schemeClr>
          </a:solidFill>
        </p:spPr>
        <p:txBody>
          <a:bodyPr anchor="ctr" anchorCtr="0">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algn="ctr"/>
            <a:r>
              <a:rPr lang="en-US" sz="4400" b="1" dirty="0" smtClean="0">
                <a:solidFill>
                  <a:schemeClr val="bg1"/>
                </a:solidFill>
                <a:latin typeface="Source Sans Pro" charset="0"/>
                <a:ea typeface="Source Sans Pro" charset="0"/>
                <a:cs typeface="Source Sans Pro" charset="0"/>
              </a:rPr>
              <a:t>Why Do We Want Support From Local Officials?</a:t>
            </a:r>
            <a:endParaRPr lang="en-US" sz="4400" dirty="0">
              <a:solidFill>
                <a:schemeClr val="bg1"/>
              </a:solidFill>
              <a:latin typeface="Source Sans Pro" charset="0"/>
              <a:ea typeface="Source Sans Pro" charset="0"/>
              <a:cs typeface="Source Sans Pro" charset="0"/>
            </a:endParaRPr>
          </a:p>
        </p:txBody>
      </p:sp>
      <p:pic>
        <p:nvPicPr>
          <p:cNvPr id="10" name="Picture 9"/>
          <p:cNvPicPr>
            <a:picLocks noChangeAspect="1"/>
          </p:cNvPicPr>
          <p:nvPr/>
        </p:nvPicPr>
        <p:blipFill>
          <a:blip r:embed="rId3" cstate="print"/>
          <a:stretch>
            <a:fillRect/>
          </a:stretch>
        </p:blipFill>
        <p:spPr>
          <a:xfrm>
            <a:off x="3307" y="2260599"/>
            <a:ext cx="3929009" cy="3496817"/>
          </a:xfrm>
          <a:prstGeom prst="rect">
            <a:avLst/>
          </a:prstGeom>
        </p:spPr>
      </p:pic>
      <p:grpSp>
        <p:nvGrpSpPr>
          <p:cNvPr id="3" name="Group 12"/>
          <p:cNvGrpSpPr/>
          <p:nvPr/>
        </p:nvGrpSpPr>
        <p:grpSpPr>
          <a:xfrm>
            <a:off x="3496235" y="1219836"/>
            <a:ext cx="5647765" cy="5638165"/>
            <a:chOff x="201829" y="1126558"/>
            <a:chExt cx="6783171" cy="5638165"/>
          </a:xfrm>
        </p:grpSpPr>
        <p:sp>
          <p:nvSpPr>
            <p:cNvPr id="14" name="Round Same Side Corner Rectangle 13"/>
            <p:cNvSpPr/>
            <p:nvPr/>
          </p:nvSpPr>
          <p:spPr>
            <a:xfrm rot="10800000">
              <a:off x="201829" y="1126558"/>
              <a:ext cx="6783171" cy="5638165"/>
            </a:xfrm>
            <a:prstGeom prst="round2SameRect">
              <a:avLst>
                <a:gd name="adj1" fmla="val 11223"/>
                <a:gd name="adj2" fmla="val 1831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15" name="Round Same Side Corner Rectangle 14"/>
            <p:cNvSpPr/>
            <p:nvPr/>
          </p:nvSpPr>
          <p:spPr>
            <a:xfrm flipH="1">
              <a:off x="439221" y="1367223"/>
              <a:ext cx="6278394" cy="5397499"/>
            </a:xfrm>
            <a:prstGeom prst="round2SameRect">
              <a:avLst>
                <a:gd name="adj1" fmla="val 10521"/>
                <a:gd name="adj2" fmla="val 1801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endParaRPr lang="en-US" sz="2800" dirty="0">
                <a:solidFill>
                  <a:schemeClr val="bg1"/>
                </a:solidFill>
                <a:latin typeface="Source Sans Pro" charset="0"/>
                <a:ea typeface="Source Sans Pro" charset="0"/>
                <a:cs typeface="Source Sans Pro" charset="0"/>
              </a:endParaRPr>
            </a:p>
          </p:txBody>
        </p:sp>
      </p:grpSp>
      <p:sp>
        <p:nvSpPr>
          <p:cNvPr id="16" name="Rectangle 15"/>
          <p:cNvSpPr/>
          <p:nvPr/>
        </p:nvSpPr>
        <p:spPr>
          <a:xfrm>
            <a:off x="3847393" y="1082946"/>
            <a:ext cx="4920476" cy="6555641"/>
          </a:xfrm>
          <a:prstGeom prst="rect">
            <a:avLst/>
          </a:prstGeom>
        </p:spPr>
        <p:txBody>
          <a:bodyPr wrap="square">
            <a:spAutoFit/>
          </a:bodyPr>
          <a:lstStyle/>
          <a:p>
            <a:pPr marL="428625" indent="-428625">
              <a:buFont typeface="Arial" charset="0"/>
              <a:buChar char="•"/>
            </a:pPr>
            <a:endParaRPr lang="en-US" sz="2800" dirty="0" smtClean="0">
              <a:solidFill>
                <a:schemeClr val="bg1"/>
              </a:solidFill>
              <a:latin typeface="Source Sans Pro" charset="0"/>
              <a:ea typeface="Source Sans Pro" charset="0"/>
              <a:cs typeface="Source Sans Pro" charset="0"/>
            </a:endParaRP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It all begins with grassroots</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Congress responds to constituents’ will </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Political will is expressed through local officials</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City councils, mayors, and chambers are close to their communities</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Resolutions are endorsements on steroids</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The more Congress hears from local officials the more they’ll pay attention</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Helps shift the undecided and motivate the favorable</a:t>
            </a:r>
          </a:p>
          <a:p>
            <a:endParaRPr lang="en-US" sz="2800"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xmlns="" val="299722451"/>
      </p:ext>
    </p:extLst>
  </p:cSld>
  <p:clrMapOvr>
    <a:masterClrMapping/>
  </p:clrMapOvr>
  <mc:AlternateContent xmlns:mc="http://schemas.openxmlformats.org/markup-compatibility/2006">
    <mc:Choice xmlns:p14="http://schemas.microsoft.com/office/powerpoint/2010/main" xmlns=""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7232" y="283859"/>
            <a:ext cx="3962239" cy="707886"/>
          </a:xfrm>
          <a:prstGeom prst="rect">
            <a:avLst/>
          </a:prstGeom>
        </p:spPr>
        <p:txBody>
          <a:bodyPr wrap="none">
            <a:spAutoFit/>
          </a:bodyPr>
          <a:lstStyle/>
          <a:p>
            <a:r>
              <a:rPr lang="en-US" sz="4000" b="1" dirty="0">
                <a:solidFill>
                  <a:schemeClr val="bg1"/>
                </a:solidFill>
              </a:rPr>
              <a:t>LTE Opportunities</a:t>
            </a:r>
          </a:p>
        </p:txBody>
      </p:sp>
      <p:sp>
        <p:nvSpPr>
          <p:cNvPr id="9" name="Title 1"/>
          <p:cNvSpPr txBox="1">
            <a:spLocks/>
          </p:cNvSpPr>
          <p:nvPr/>
        </p:nvSpPr>
        <p:spPr>
          <a:xfrm>
            <a:off x="0" y="87603"/>
            <a:ext cx="9140693" cy="914400"/>
          </a:xfrm>
          <a:prstGeom prst="rect">
            <a:avLst/>
          </a:prstGeom>
          <a:solidFill>
            <a:schemeClr val="tx1">
              <a:lumMod val="65000"/>
              <a:lumOff val="35000"/>
            </a:schemeClr>
          </a:solidFill>
        </p:spPr>
        <p:txBody>
          <a:bodyPr anchor="ctr" anchorCtr="0">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algn="ctr"/>
            <a:r>
              <a:rPr lang="en-US" sz="4400" b="1" dirty="0" smtClean="0">
                <a:solidFill>
                  <a:schemeClr val="bg1"/>
                </a:solidFill>
                <a:latin typeface="Source Sans Pro" charset="0"/>
                <a:ea typeface="Source Sans Pro" charset="0"/>
                <a:cs typeface="Source Sans Pro" charset="0"/>
              </a:rPr>
              <a:t>Where to Begin?</a:t>
            </a:r>
            <a:endParaRPr lang="en-US" sz="4400" dirty="0">
              <a:solidFill>
                <a:schemeClr val="bg1"/>
              </a:solidFill>
              <a:latin typeface="Source Sans Pro" charset="0"/>
              <a:ea typeface="Source Sans Pro" charset="0"/>
              <a:cs typeface="Source Sans Pro" charset="0"/>
            </a:endParaRPr>
          </a:p>
        </p:txBody>
      </p:sp>
      <p:pic>
        <p:nvPicPr>
          <p:cNvPr id="7" name="Picture 6"/>
          <p:cNvPicPr>
            <a:picLocks noChangeAspect="1"/>
          </p:cNvPicPr>
          <p:nvPr/>
        </p:nvPicPr>
        <p:blipFill>
          <a:blip r:embed="rId3" cstate="print"/>
          <a:stretch>
            <a:fillRect/>
          </a:stretch>
        </p:blipFill>
        <p:spPr>
          <a:xfrm>
            <a:off x="315299" y="1951740"/>
            <a:ext cx="3051045" cy="4068060"/>
          </a:xfrm>
          <a:prstGeom prst="rect">
            <a:avLst/>
          </a:prstGeom>
        </p:spPr>
      </p:pic>
      <p:grpSp>
        <p:nvGrpSpPr>
          <p:cNvPr id="3" name="Group 7"/>
          <p:cNvGrpSpPr/>
          <p:nvPr/>
        </p:nvGrpSpPr>
        <p:grpSpPr>
          <a:xfrm>
            <a:off x="3652730" y="1188002"/>
            <a:ext cx="5487963" cy="5638165"/>
            <a:chOff x="201829" y="1126558"/>
            <a:chExt cx="6783171" cy="5638165"/>
          </a:xfrm>
        </p:grpSpPr>
        <p:sp>
          <p:nvSpPr>
            <p:cNvPr id="10" name="Round Same Side Corner Rectangle 9"/>
            <p:cNvSpPr/>
            <p:nvPr/>
          </p:nvSpPr>
          <p:spPr>
            <a:xfrm rot="10800000">
              <a:off x="201829" y="1126558"/>
              <a:ext cx="6783171" cy="5638165"/>
            </a:xfrm>
            <a:prstGeom prst="round2SameRect">
              <a:avLst>
                <a:gd name="adj1" fmla="val 11223"/>
                <a:gd name="adj2" fmla="val 1831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11" name="Round Same Side Corner Rectangle 10"/>
            <p:cNvSpPr/>
            <p:nvPr/>
          </p:nvSpPr>
          <p:spPr>
            <a:xfrm flipH="1">
              <a:off x="457200" y="1296753"/>
              <a:ext cx="6260414" cy="5467969"/>
            </a:xfrm>
            <a:prstGeom prst="round2SameRect">
              <a:avLst>
                <a:gd name="adj1" fmla="val 19591"/>
                <a:gd name="adj2" fmla="val 1801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marL="514350" indent="-514350">
                <a:lnSpc>
                  <a:spcPct val="150000"/>
                </a:lnSpc>
                <a:buFont typeface="+mj-lt"/>
                <a:buAutoNum type="arabicPeriod"/>
              </a:pPr>
              <a:endParaRPr lang="en-US" sz="2500" dirty="0" smtClean="0">
                <a:solidFill>
                  <a:schemeClr val="bg1"/>
                </a:solidFill>
                <a:latin typeface="Source Sans Pro" charset="0"/>
                <a:ea typeface="Source Sans Pro" charset="0"/>
                <a:cs typeface="Source Sans Pro" charset="0"/>
              </a:endParaRPr>
            </a:p>
          </p:txBody>
        </p:sp>
      </p:grpSp>
      <p:sp>
        <p:nvSpPr>
          <p:cNvPr id="5" name="Rectangle 4"/>
          <p:cNvSpPr/>
          <p:nvPr/>
        </p:nvSpPr>
        <p:spPr>
          <a:xfrm>
            <a:off x="4460527" y="1358194"/>
            <a:ext cx="4683473" cy="5493812"/>
          </a:xfrm>
          <a:prstGeom prst="rect">
            <a:avLst/>
          </a:prstGeom>
        </p:spPr>
        <p:txBody>
          <a:bodyPr wrap="square">
            <a:spAutoFit/>
          </a:bodyPr>
          <a:lstStyle/>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Create a team</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Meet and develop a plan</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Identify your target</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Develop a timeline</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Identify a potential champion</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Map your personal connections</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Find allies for your coalition</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Which outside groups will support?</a:t>
            </a:r>
          </a:p>
          <a:p>
            <a:pPr marL="514350" indent="-514350">
              <a:lnSpc>
                <a:spcPct val="150000"/>
              </a:lnSpc>
              <a:buFont typeface="+mj-lt"/>
              <a:buAutoNum type="arabicPeriod"/>
            </a:pPr>
            <a:r>
              <a:rPr lang="en-US" sz="2600" dirty="0" smtClean="0">
                <a:solidFill>
                  <a:schemeClr val="bg1"/>
                </a:solidFill>
                <a:latin typeface="Source Sans Pro" charset="0"/>
                <a:ea typeface="Source Sans Pro" charset="0"/>
                <a:cs typeface="Source Sans Pro" charset="0"/>
              </a:rPr>
              <a:t>Develop a media list</a:t>
            </a:r>
          </a:p>
        </p:txBody>
      </p:sp>
    </p:spTree>
    <p:extLst>
      <p:ext uri="{BB962C8B-B14F-4D97-AF65-F5344CB8AC3E}">
        <p14:creationId xmlns:p14="http://schemas.microsoft.com/office/powerpoint/2010/main" xmlns="" val="962593163"/>
      </p:ext>
    </p:extLst>
  </p:cSld>
  <p:clrMapOvr>
    <a:masterClrMapping/>
  </p:clrMapOvr>
  <mc:AlternateContent xmlns:mc="http://schemas.openxmlformats.org/markup-compatibility/2006">
    <mc:Choice xmlns:p14="http://schemas.microsoft.com/office/powerpoint/2010/main" xmlns=""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7232" y="283859"/>
            <a:ext cx="3962239" cy="707886"/>
          </a:xfrm>
          <a:prstGeom prst="rect">
            <a:avLst/>
          </a:prstGeom>
        </p:spPr>
        <p:txBody>
          <a:bodyPr wrap="none">
            <a:spAutoFit/>
          </a:bodyPr>
          <a:lstStyle/>
          <a:p>
            <a:r>
              <a:rPr lang="en-US" sz="4000" b="1" dirty="0">
                <a:solidFill>
                  <a:schemeClr val="bg1"/>
                </a:solidFill>
              </a:rPr>
              <a:t>LTE Opportunities</a:t>
            </a:r>
          </a:p>
        </p:txBody>
      </p:sp>
      <p:sp>
        <p:nvSpPr>
          <p:cNvPr id="9" name="Title 1"/>
          <p:cNvSpPr txBox="1">
            <a:spLocks/>
          </p:cNvSpPr>
          <p:nvPr/>
        </p:nvSpPr>
        <p:spPr>
          <a:xfrm>
            <a:off x="0" y="87603"/>
            <a:ext cx="9140693" cy="914400"/>
          </a:xfrm>
          <a:prstGeom prst="rect">
            <a:avLst/>
          </a:prstGeom>
          <a:solidFill>
            <a:schemeClr val="tx1">
              <a:lumMod val="65000"/>
              <a:lumOff val="35000"/>
            </a:schemeClr>
          </a:solidFill>
        </p:spPr>
        <p:txBody>
          <a:bodyPr anchor="ctr" anchorCtr="0">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algn="ctr"/>
            <a:r>
              <a:rPr lang="en-US" sz="4400" b="1" dirty="0" smtClean="0">
                <a:solidFill>
                  <a:schemeClr val="bg1"/>
                </a:solidFill>
                <a:latin typeface="Source Sans Pro" charset="0"/>
                <a:ea typeface="Source Sans Pro" charset="0"/>
                <a:cs typeface="Source Sans Pro" charset="0"/>
              </a:rPr>
              <a:t>Lobbying For Success</a:t>
            </a:r>
            <a:endParaRPr lang="en-US" sz="4400" dirty="0">
              <a:solidFill>
                <a:schemeClr val="bg1"/>
              </a:solidFill>
              <a:latin typeface="Source Sans Pro" charset="0"/>
              <a:ea typeface="Source Sans Pro" charset="0"/>
              <a:cs typeface="Source Sans Pro" charset="0"/>
            </a:endParaRPr>
          </a:p>
        </p:txBody>
      </p:sp>
      <p:pic>
        <p:nvPicPr>
          <p:cNvPr id="4" name="Picture 3"/>
          <p:cNvPicPr>
            <a:picLocks noChangeAspect="1"/>
          </p:cNvPicPr>
          <p:nvPr/>
        </p:nvPicPr>
        <p:blipFill rotWithShape="1">
          <a:blip r:embed="rId3" cstate="print"/>
          <a:srcRect l="18022" t="-514" r="16869" b="514"/>
          <a:stretch/>
        </p:blipFill>
        <p:spPr>
          <a:xfrm>
            <a:off x="149849" y="1263587"/>
            <a:ext cx="2556269" cy="3489904"/>
          </a:xfrm>
          <a:prstGeom prst="rect">
            <a:avLst/>
          </a:prstGeom>
        </p:spPr>
      </p:pic>
      <p:grpSp>
        <p:nvGrpSpPr>
          <p:cNvPr id="3" name="Group 6"/>
          <p:cNvGrpSpPr/>
          <p:nvPr/>
        </p:nvGrpSpPr>
        <p:grpSpPr>
          <a:xfrm>
            <a:off x="2825004" y="1002004"/>
            <a:ext cx="6315689" cy="5855997"/>
            <a:chOff x="201829" y="1126558"/>
            <a:chExt cx="6783171" cy="5638165"/>
          </a:xfrm>
        </p:grpSpPr>
        <p:sp>
          <p:nvSpPr>
            <p:cNvPr id="8" name="Round Same Side Corner Rectangle 7"/>
            <p:cNvSpPr/>
            <p:nvPr/>
          </p:nvSpPr>
          <p:spPr>
            <a:xfrm rot="10800000">
              <a:off x="201829" y="1126558"/>
              <a:ext cx="6783171" cy="5638165"/>
            </a:xfrm>
            <a:prstGeom prst="round2SameRect">
              <a:avLst>
                <a:gd name="adj1" fmla="val 11223"/>
                <a:gd name="adj2" fmla="val 1831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10" name="Round Same Side Corner Rectangle 9"/>
            <p:cNvSpPr/>
            <p:nvPr/>
          </p:nvSpPr>
          <p:spPr>
            <a:xfrm flipH="1">
              <a:off x="457200" y="1296753"/>
              <a:ext cx="6260414" cy="5467969"/>
            </a:xfrm>
            <a:prstGeom prst="round2SameRect">
              <a:avLst>
                <a:gd name="adj1" fmla="val 19591"/>
                <a:gd name="adj2" fmla="val 1801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marL="428625" indent="-428625">
                <a:buFont typeface="Arial" charset="0"/>
                <a:buChar char="•"/>
              </a:pPr>
              <a:endParaRPr lang="en-US" sz="2800" dirty="0" smtClean="0">
                <a:solidFill>
                  <a:schemeClr val="bg1"/>
                </a:solidFill>
                <a:latin typeface="Source Sans Pro" charset="0"/>
                <a:ea typeface="Source Sans Pro" charset="0"/>
                <a:cs typeface="Source Sans Pro" charset="0"/>
              </a:endParaRPr>
            </a:p>
          </p:txBody>
        </p:sp>
      </p:grpSp>
      <p:sp>
        <p:nvSpPr>
          <p:cNvPr id="5" name="Rectangle 4"/>
          <p:cNvSpPr/>
          <p:nvPr/>
        </p:nvSpPr>
        <p:spPr>
          <a:xfrm>
            <a:off x="3223726" y="1386896"/>
            <a:ext cx="5920274" cy="5262979"/>
          </a:xfrm>
          <a:prstGeom prst="rect">
            <a:avLst/>
          </a:prstGeom>
        </p:spPr>
        <p:txBody>
          <a:bodyPr wrap="square">
            <a:spAutoFit/>
          </a:bodyPr>
          <a:lstStyle/>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Schedule 1-on-1’s first or consider </a:t>
            </a:r>
            <a:br>
              <a:rPr lang="en-US" sz="2800" dirty="0" smtClean="0">
                <a:solidFill>
                  <a:schemeClr val="bg1"/>
                </a:solidFill>
                <a:latin typeface="Source Sans Pro" charset="0"/>
                <a:ea typeface="Source Sans Pro" charset="0"/>
                <a:cs typeface="Source Sans Pro" charset="0"/>
              </a:rPr>
            </a:br>
            <a:r>
              <a:rPr lang="en-US" sz="2800" dirty="0" smtClean="0">
                <a:solidFill>
                  <a:schemeClr val="bg1"/>
                </a:solidFill>
                <a:latin typeface="Source Sans Pro" charset="0"/>
                <a:ea typeface="Source Sans Pro" charset="0"/>
                <a:cs typeface="Source Sans Pro" charset="0"/>
              </a:rPr>
              <a:t>presenting at neutral location</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Keep delegation small &amp; identify point person</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Include someone with your council’s ear</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Be prepared to describe and make the case for Carbon Fee &amp; Dividend</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Stay focused, be persuasive and concise</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Practice, practice, practice</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Avoid hyperbole, be yourself</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Share your story</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Appreciate each council member’s values</a:t>
            </a:r>
          </a:p>
          <a:p>
            <a:pPr marL="428625" indent="-428625">
              <a:buFont typeface="Arial" charset="0"/>
              <a:buChar char="•"/>
            </a:pPr>
            <a:r>
              <a:rPr lang="en-US" sz="2800" dirty="0" smtClean="0">
                <a:solidFill>
                  <a:schemeClr val="bg1"/>
                </a:solidFill>
                <a:latin typeface="Source Sans Pro" charset="0"/>
                <a:ea typeface="Source Sans Pro" charset="0"/>
                <a:cs typeface="Source Sans Pro" charset="0"/>
              </a:rPr>
              <a:t>Be respectful and a good listener</a:t>
            </a:r>
          </a:p>
        </p:txBody>
      </p:sp>
    </p:spTree>
    <p:extLst>
      <p:ext uri="{BB962C8B-B14F-4D97-AF65-F5344CB8AC3E}">
        <p14:creationId xmlns:p14="http://schemas.microsoft.com/office/powerpoint/2010/main" xmlns="" val="1692292101"/>
      </p:ext>
    </p:extLst>
  </p:cSld>
  <p:clrMapOvr>
    <a:masterClrMapping/>
  </p:clrMapOvr>
  <mc:AlternateContent xmlns:mc="http://schemas.openxmlformats.org/markup-compatibility/2006">
    <mc:Choice xmlns:p14="http://schemas.microsoft.com/office/powerpoint/2010/main" xmlns=""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7232" y="283859"/>
            <a:ext cx="3962239" cy="707886"/>
          </a:xfrm>
          <a:prstGeom prst="rect">
            <a:avLst/>
          </a:prstGeom>
        </p:spPr>
        <p:txBody>
          <a:bodyPr wrap="none">
            <a:spAutoFit/>
          </a:bodyPr>
          <a:lstStyle/>
          <a:p>
            <a:r>
              <a:rPr lang="en-US" sz="4000" b="1" dirty="0">
                <a:solidFill>
                  <a:schemeClr val="bg1"/>
                </a:solidFill>
              </a:rPr>
              <a:t>LTE Opportunities</a:t>
            </a:r>
          </a:p>
        </p:txBody>
      </p:sp>
      <p:sp>
        <p:nvSpPr>
          <p:cNvPr id="9" name="Title 1"/>
          <p:cNvSpPr txBox="1">
            <a:spLocks/>
          </p:cNvSpPr>
          <p:nvPr/>
        </p:nvSpPr>
        <p:spPr>
          <a:xfrm>
            <a:off x="0" y="87603"/>
            <a:ext cx="9140693" cy="914400"/>
          </a:xfrm>
          <a:prstGeom prst="rect">
            <a:avLst/>
          </a:prstGeom>
          <a:solidFill>
            <a:schemeClr val="tx1">
              <a:lumMod val="65000"/>
              <a:lumOff val="35000"/>
            </a:schemeClr>
          </a:solidFill>
        </p:spPr>
        <p:txBody>
          <a:bodyPr anchor="ctr" anchorCtr="0">
            <a:noAutofit/>
          </a:bodyPr>
          <a:lstStyle>
            <a:lvl1pPr algn="l" defTabSz="1828434" rtl="0" eaLnBrk="1" latinLnBrk="0" hangingPunct="1">
              <a:lnSpc>
                <a:spcPct val="90000"/>
              </a:lnSpc>
              <a:spcBef>
                <a:spcPct val="0"/>
              </a:spcBef>
              <a:buNone/>
              <a:defRPr lang="en-US" sz="6000" kern="1200">
                <a:solidFill>
                  <a:schemeClr val="tx1"/>
                </a:solidFill>
                <a:latin typeface="Lato" panose="020F0502020204030203" pitchFamily="34" charset="0"/>
                <a:ea typeface="+mj-ea"/>
                <a:cs typeface="+mj-cs"/>
              </a:defRPr>
            </a:lvl1pPr>
          </a:lstStyle>
          <a:p>
            <a:pPr algn="ctr"/>
            <a:r>
              <a:rPr lang="en-US" sz="4400" b="1" dirty="0" smtClean="0">
                <a:solidFill>
                  <a:schemeClr val="bg1"/>
                </a:solidFill>
                <a:latin typeface="Source Sans Pro" charset="0"/>
                <a:ea typeface="Source Sans Pro" charset="0"/>
                <a:cs typeface="Source Sans Pro" charset="0"/>
              </a:rPr>
              <a:t>Drafting the Resolution</a:t>
            </a:r>
            <a:endParaRPr lang="en-US" sz="4400" dirty="0">
              <a:solidFill>
                <a:schemeClr val="bg1"/>
              </a:solidFill>
              <a:latin typeface="Source Sans Pro" charset="0"/>
              <a:ea typeface="Source Sans Pro" charset="0"/>
              <a:cs typeface="Source Sans Pro" charset="0"/>
            </a:endParaRPr>
          </a:p>
        </p:txBody>
      </p:sp>
      <p:pic>
        <p:nvPicPr>
          <p:cNvPr id="7" name="Picture 6"/>
          <p:cNvPicPr>
            <a:picLocks noChangeAspect="1"/>
          </p:cNvPicPr>
          <p:nvPr/>
        </p:nvPicPr>
        <p:blipFill rotWithShape="1">
          <a:blip r:embed="rId3" cstate="print"/>
          <a:srcRect l="30883" r="10197"/>
          <a:stretch/>
        </p:blipFill>
        <p:spPr>
          <a:xfrm>
            <a:off x="107577" y="1600378"/>
            <a:ext cx="3243698" cy="4857260"/>
          </a:xfrm>
          <a:prstGeom prst="rect">
            <a:avLst/>
          </a:prstGeom>
        </p:spPr>
      </p:pic>
      <p:grpSp>
        <p:nvGrpSpPr>
          <p:cNvPr id="3" name="Group 9"/>
          <p:cNvGrpSpPr/>
          <p:nvPr/>
        </p:nvGrpSpPr>
        <p:grpSpPr>
          <a:xfrm>
            <a:off x="3456091" y="1188002"/>
            <a:ext cx="5589352" cy="5638165"/>
            <a:chOff x="201829" y="1126558"/>
            <a:chExt cx="6783171" cy="5638165"/>
          </a:xfrm>
        </p:grpSpPr>
        <p:sp>
          <p:nvSpPr>
            <p:cNvPr id="11" name="Round Same Side Corner Rectangle 10"/>
            <p:cNvSpPr/>
            <p:nvPr/>
          </p:nvSpPr>
          <p:spPr>
            <a:xfrm rot="10800000">
              <a:off x="201829" y="1126558"/>
              <a:ext cx="6783171" cy="5638165"/>
            </a:xfrm>
            <a:prstGeom prst="round2SameRect">
              <a:avLst>
                <a:gd name="adj1" fmla="val 11223"/>
                <a:gd name="adj2" fmla="val 1831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algn="ctr"/>
              <a:endParaRPr lang="bg-BG" dirty="0"/>
            </a:p>
          </p:txBody>
        </p:sp>
        <p:sp>
          <p:nvSpPr>
            <p:cNvPr id="12" name="Round Same Side Corner Rectangle 11"/>
            <p:cNvSpPr/>
            <p:nvPr/>
          </p:nvSpPr>
          <p:spPr>
            <a:xfrm flipH="1">
              <a:off x="457200" y="1296753"/>
              <a:ext cx="6260414" cy="5467969"/>
            </a:xfrm>
            <a:prstGeom prst="round2SameRect">
              <a:avLst>
                <a:gd name="adj1" fmla="val 19591"/>
                <a:gd name="adj2" fmla="val 1801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09681" tIns="54841" rIns="109681" bIns="54841" rtlCol="0" anchor="ctr"/>
            <a:lstStyle/>
            <a:p>
              <a:pPr marL="457200" indent="-457200">
                <a:buFont typeface="Arial" charset="0"/>
                <a:buChar char="•"/>
              </a:pPr>
              <a:endParaRPr lang="en-US" sz="2800" dirty="0">
                <a:solidFill>
                  <a:schemeClr val="bg1"/>
                </a:solidFill>
                <a:latin typeface="Source Sans Pro" charset="0"/>
                <a:ea typeface="Source Sans Pro" charset="0"/>
                <a:cs typeface="Source Sans Pro" charset="0"/>
              </a:endParaRPr>
            </a:p>
          </p:txBody>
        </p:sp>
      </p:grpSp>
      <p:sp>
        <p:nvSpPr>
          <p:cNvPr id="5" name="Rectangle 4"/>
          <p:cNvSpPr/>
          <p:nvPr/>
        </p:nvSpPr>
        <p:spPr>
          <a:xfrm>
            <a:off x="3964766" y="1831602"/>
            <a:ext cx="4572000" cy="5693866"/>
          </a:xfrm>
          <a:prstGeom prst="rect">
            <a:avLst/>
          </a:prstGeom>
        </p:spPr>
        <p:txBody>
          <a:bodyPr>
            <a:spAutoFit/>
          </a:bodyPr>
          <a:lstStyle/>
          <a:p>
            <a:pPr marL="457200" indent="-457200">
              <a:buFont typeface="Arial" charset="0"/>
              <a:buChar char="•"/>
            </a:pPr>
            <a:r>
              <a:rPr lang="en-US" sz="2800" dirty="0" smtClean="0">
                <a:solidFill>
                  <a:schemeClr val="bg1"/>
                </a:solidFill>
                <a:latin typeface="Source Sans Pro" charset="0"/>
                <a:ea typeface="Source Sans Pro" charset="0"/>
                <a:cs typeface="Source Sans Pro" charset="0"/>
              </a:rPr>
              <a:t>Work with your legislative champion</a:t>
            </a:r>
          </a:p>
          <a:p>
            <a:pPr marL="457200" indent="-457200">
              <a:buFont typeface="Arial" charset="0"/>
              <a:buChar char="•"/>
            </a:pPr>
            <a:r>
              <a:rPr lang="en-US" sz="2800" dirty="0" smtClean="0">
                <a:solidFill>
                  <a:schemeClr val="bg1"/>
                </a:solidFill>
                <a:latin typeface="Source Sans Pro" charset="0"/>
                <a:ea typeface="Source Sans Pro" charset="0"/>
                <a:cs typeface="Source Sans Pro" charset="0"/>
              </a:rPr>
              <a:t>Share examples</a:t>
            </a:r>
          </a:p>
          <a:p>
            <a:pPr marL="457200" indent="-457200">
              <a:buFont typeface="Arial" charset="0"/>
              <a:buChar char="•"/>
            </a:pPr>
            <a:r>
              <a:rPr lang="en-US" sz="2800" dirty="0" smtClean="0">
                <a:solidFill>
                  <a:schemeClr val="bg1"/>
                </a:solidFill>
                <a:latin typeface="Source Sans Pro" charset="0"/>
                <a:ea typeface="Source Sans Pro" charset="0"/>
                <a:cs typeface="Source Sans Pro" charset="0"/>
              </a:rPr>
              <a:t>Aim for succinctness, clarity &amp; simplicity</a:t>
            </a:r>
          </a:p>
          <a:p>
            <a:pPr marL="457200" indent="-457200">
              <a:buFont typeface="Arial" charset="0"/>
              <a:buChar char="•"/>
            </a:pPr>
            <a:r>
              <a:rPr lang="en-US" sz="2800" dirty="0" smtClean="0">
                <a:solidFill>
                  <a:schemeClr val="bg1"/>
                </a:solidFill>
                <a:latin typeface="Source Sans Pro" charset="0"/>
                <a:ea typeface="Source Sans Pro" charset="0"/>
                <a:cs typeface="Source Sans Pro" charset="0"/>
              </a:rPr>
              <a:t>Make it suitable for your community</a:t>
            </a:r>
          </a:p>
          <a:p>
            <a:pPr marL="457200" indent="-457200">
              <a:buFont typeface="Arial" charset="0"/>
              <a:buChar char="•"/>
            </a:pPr>
            <a:r>
              <a:rPr lang="en-US" sz="2800" dirty="0" smtClean="0">
                <a:solidFill>
                  <a:schemeClr val="bg1"/>
                </a:solidFill>
                <a:latin typeface="Source Sans Pro" charset="0"/>
                <a:ea typeface="Source Sans Pro" charset="0"/>
                <a:cs typeface="Source Sans Pro" charset="0"/>
              </a:rPr>
              <a:t>Describe severity of the problem</a:t>
            </a:r>
          </a:p>
          <a:p>
            <a:pPr marL="457200" indent="-457200">
              <a:buFont typeface="Arial" charset="0"/>
              <a:buChar char="•"/>
            </a:pPr>
            <a:r>
              <a:rPr lang="en-US" sz="2800" dirty="0" smtClean="0">
                <a:solidFill>
                  <a:schemeClr val="bg1"/>
                </a:solidFill>
                <a:latin typeface="Source Sans Pro" charset="0"/>
                <a:ea typeface="Source Sans Pro" charset="0"/>
                <a:cs typeface="Source Sans Pro" charset="0"/>
              </a:rPr>
              <a:t>Highlight Carbon Fee &amp; Dividend’s effectiveness, fairness, and benefits</a:t>
            </a:r>
          </a:p>
          <a:p>
            <a:pPr marL="457200" indent="-457200">
              <a:buFont typeface="Arial" charset="0"/>
              <a:buChar char="•"/>
            </a:pPr>
            <a:r>
              <a:rPr lang="en-US" sz="2800" dirty="0" smtClean="0">
                <a:solidFill>
                  <a:schemeClr val="bg1"/>
                </a:solidFill>
                <a:latin typeface="Source Sans Pro" charset="0"/>
                <a:ea typeface="Source Sans Pro" charset="0"/>
                <a:cs typeface="Source Sans Pro" charset="0"/>
              </a:rPr>
              <a:t>General scientific data can be included, put details in appendix</a:t>
            </a:r>
            <a:endParaRPr lang="en-US" sz="2800"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xmlns="" val="1951624924"/>
      </p:ext>
    </p:extLst>
  </p:cSld>
  <p:clrMapOvr>
    <a:masterClrMapping/>
  </p:clrMapOvr>
  <mc:AlternateContent xmlns:mc="http://schemas.openxmlformats.org/markup-compatibility/2006">
    <mc:Choice xmlns:p14="http://schemas.microsoft.com/office/powerpoint/2010/main" xmlns=""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Endorser Program CCU Series</a:t>
            </a:r>
            <a:endParaRPr lang="en-US" dirty="0"/>
          </a:p>
        </p:txBody>
      </p:sp>
      <p:sp>
        <p:nvSpPr>
          <p:cNvPr id="3" name="Content Placeholder 2"/>
          <p:cNvSpPr>
            <a:spLocks noGrp="1"/>
          </p:cNvSpPr>
          <p:nvPr>
            <p:ph idx="1"/>
          </p:nvPr>
        </p:nvSpPr>
        <p:spPr/>
        <p:txBody>
          <a:bodyPr/>
          <a:lstStyle/>
          <a:p>
            <a:r>
              <a:rPr lang="en-US" dirty="0" smtClean="0"/>
              <a:t>101: Program Overview</a:t>
            </a:r>
            <a:r>
              <a:rPr lang="en-US" i="1" dirty="0" smtClean="0"/>
              <a:t> (why and what)</a:t>
            </a:r>
          </a:p>
          <a:p>
            <a:r>
              <a:rPr lang="en-US" dirty="0" smtClean="0"/>
              <a:t>201: Endorser Database</a:t>
            </a:r>
            <a:r>
              <a:rPr lang="en-US" i="1" dirty="0"/>
              <a:t> </a:t>
            </a:r>
            <a:r>
              <a:rPr lang="en-US" i="1" dirty="0" smtClean="0"/>
              <a:t>(how)</a:t>
            </a:r>
            <a:endParaRPr lang="en-US" dirty="0" smtClean="0"/>
          </a:p>
          <a:p>
            <a:r>
              <a:rPr lang="en-US" dirty="0" smtClean="0"/>
              <a:t>301: Getting Endorsements</a:t>
            </a:r>
            <a:r>
              <a:rPr lang="en-US" i="1" dirty="0"/>
              <a:t> (how)</a:t>
            </a:r>
            <a:endParaRPr lang="en-US" dirty="0" smtClean="0"/>
          </a:p>
          <a:p>
            <a:pPr lvl="1"/>
            <a:r>
              <a:rPr lang="en-US" dirty="0" smtClean="0"/>
              <a:t>Engaging </a:t>
            </a:r>
            <a:r>
              <a:rPr lang="en-US" dirty="0"/>
              <a:t>Elected State Leaders (</a:t>
            </a:r>
            <a:r>
              <a:rPr lang="en-US" dirty="0" smtClean="0"/>
              <a:t>Joseph </a:t>
            </a:r>
            <a:r>
              <a:rPr lang="en-US" dirty="0" err="1" smtClean="0"/>
              <a:t>Chiarell</a:t>
            </a:r>
            <a:r>
              <a:rPr lang="en-US" dirty="0" smtClean="0"/>
              <a:t>)</a:t>
            </a:r>
          </a:p>
          <a:p>
            <a:pPr lvl="1"/>
            <a:r>
              <a:rPr lang="en-US" dirty="0"/>
              <a:t>Engaging a Specific Industry (</a:t>
            </a:r>
            <a:r>
              <a:rPr lang="en-US" dirty="0" smtClean="0"/>
              <a:t>Bill Barron)</a:t>
            </a:r>
          </a:p>
          <a:p>
            <a:pPr lvl="1"/>
            <a:r>
              <a:rPr lang="en-US" dirty="0"/>
              <a:t>Coordinating Actions (</a:t>
            </a:r>
            <a:r>
              <a:rPr lang="en-US" dirty="0" smtClean="0"/>
              <a:t>Craig Preston)</a:t>
            </a:r>
          </a:p>
          <a:p>
            <a:pPr lvl="1"/>
            <a:r>
              <a:rPr lang="en-US" dirty="0" smtClean="0"/>
              <a:t>Endorser Program Support Tools (</a:t>
            </a:r>
            <a:r>
              <a:rPr lang="en-US" dirty="0"/>
              <a:t>Peter)</a:t>
            </a:r>
          </a:p>
          <a:p>
            <a:pPr lvl="1"/>
            <a:endParaRPr lang="en-US" dirty="0" smtClean="0"/>
          </a:p>
        </p:txBody>
      </p:sp>
    </p:spTree>
    <p:extLst>
      <p:ext uri="{BB962C8B-B14F-4D97-AF65-F5344CB8AC3E}">
        <p14:creationId xmlns:p14="http://schemas.microsoft.com/office/powerpoint/2010/main" xmlns="" val="17304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152400" y="152400"/>
            <a:ext cx="8991600" cy="6858000"/>
          </a:xfrm>
          <a:prstGeom prst="rect">
            <a:avLst/>
          </a:prstGeom>
          <a:noFill/>
          <a:ln w="9525">
            <a:noFill/>
            <a:miter lim="800000"/>
            <a:headEnd/>
            <a:tailEnd/>
          </a:ln>
        </p:spPr>
      </p:pic>
      <p:sp>
        <p:nvSpPr>
          <p:cNvPr id="6" name="Rounded Rectangle 5"/>
          <p:cNvSpPr/>
          <p:nvPr/>
        </p:nvSpPr>
        <p:spPr>
          <a:xfrm>
            <a:off x="0" y="3352800"/>
            <a:ext cx="2438400" cy="2514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000" y="2590800"/>
            <a:ext cx="21336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52400" y="1905000"/>
            <a:ext cx="1676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343400" y="1828800"/>
            <a:ext cx="7620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4191000"/>
            <a:ext cx="535724" cy="369332"/>
          </a:xfrm>
          <a:prstGeom prst="rect">
            <a:avLst/>
          </a:prstGeom>
          <a:noFill/>
        </p:spPr>
        <p:txBody>
          <a:bodyPr wrap="none" rtlCol="0">
            <a:spAutoFit/>
          </a:bodyPr>
          <a:lstStyle/>
          <a:p>
            <a:r>
              <a:rPr lang="en-US" dirty="0" smtClean="0"/>
              <a:t>101</a:t>
            </a:r>
            <a:endParaRPr lang="en-US" dirty="0"/>
          </a:p>
        </p:txBody>
      </p:sp>
      <p:sp>
        <p:nvSpPr>
          <p:cNvPr id="12" name="TextBox 11"/>
          <p:cNvSpPr txBox="1"/>
          <p:nvPr/>
        </p:nvSpPr>
        <p:spPr>
          <a:xfrm>
            <a:off x="0" y="4648200"/>
            <a:ext cx="535724" cy="369332"/>
          </a:xfrm>
          <a:prstGeom prst="rect">
            <a:avLst/>
          </a:prstGeom>
          <a:noFill/>
        </p:spPr>
        <p:txBody>
          <a:bodyPr wrap="none" rtlCol="0">
            <a:spAutoFit/>
          </a:bodyPr>
          <a:lstStyle/>
          <a:p>
            <a:r>
              <a:rPr lang="en-US" dirty="0" smtClean="0"/>
              <a:t>201</a:t>
            </a:r>
          </a:p>
        </p:txBody>
      </p:sp>
      <p:sp>
        <p:nvSpPr>
          <p:cNvPr id="13" name="TextBox 12"/>
          <p:cNvSpPr txBox="1"/>
          <p:nvPr/>
        </p:nvSpPr>
        <p:spPr>
          <a:xfrm>
            <a:off x="0" y="5181600"/>
            <a:ext cx="535724" cy="369332"/>
          </a:xfrm>
          <a:prstGeom prst="rect">
            <a:avLst/>
          </a:prstGeom>
          <a:noFill/>
        </p:spPr>
        <p:txBody>
          <a:bodyPr wrap="none" rtlCol="0">
            <a:spAutoFit/>
          </a:bodyPr>
          <a:lstStyle/>
          <a:p>
            <a:r>
              <a:rPr lang="en-US" dirty="0" smtClean="0"/>
              <a:t>301</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email">
            <a:extLst>
              <a:ext uri="{28A0092B-C50C-407E-A947-70E740481C1C}">
                <a14:useLocalDpi xmlns:a14="http://schemas.microsoft.com/office/drawing/2010/main" xmlns="" val="0"/>
              </a:ext>
            </a:extLst>
          </a:blip>
          <a:srcRect/>
          <a:stretch>
            <a:fillRect/>
          </a:stretch>
        </p:blipFill>
        <p:spPr>
          <a:xfrm>
            <a:off x="-216673" y="-111038"/>
            <a:ext cx="9380215" cy="7105650"/>
          </a:xfrm>
        </p:spPr>
      </p:pic>
      <p:sp>
        <p:nvSpPr>
          <p:cNvPr id="128" name="Rectangle 127"/>
          <p:cNvSpPr>
            <a:spLocks noChangeAspect="1"/>
          </p:cNvSpPr>
          <p:nvPr/>
        </p:nvSpPr>
        <p:spPr>
          <a:xfrm>
            <a:off x="-245011" y="-111038"/>
            <a:ext cx="9436890" cy="7105650"/>
          </a:xfrm>
          <a:prstGeom prst="rect">
            <a:avLst/>
          </a:prstGeom>
          <a:solidFill>
            <a:srgbClr val="445469">
              <a:alpha val="82000"/>
            </a:srgbClr>
          </a:solidFill>
          <a:ln>
            <a:noFill/>
          </a:ln>
        </p:spPr>
        <p:style>
          <a:lnRef idx="1">
            <a:schemeClr val="accent1"/>
          </a:lnRef>
          <a:fillRef idx="3">
            <a:schemeClr val="accent1"/>
          </a:fillRef>
          <a:effectRef idx="2">
            <a:schemeClr val="accent1"/>
          </a:effectRef>
          <a:fontRef idx="minor">
            <a:schemeClr val="lt1"/>
          </a:fontRef>
        </p:style>
        <p:txBody>
          <a:bodyPr lIns="38405" tIns="19202" rIns="38405" bIns="19202" anchor="ctr"/>
          <a:lstStyle/>
          <a:p>
            <a:pPr algn="ctr" defTabSz="767955">
              <a:defRPr/>
            </a:pP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35919" y="2079154"/>
            <a:ext cx="8466115" cy="1547857"/>
          </a:xfrm>
          <a:prstGeom prst="rect">
            <a:avLst/>
          </a:prstGeom>
        </p:spPr>
      </p:pic>
      <p:sp>
        <p:nvSpPr>
          <p:cNvPr id="2" name="TextBox 1"/>
          <p:cNvSpPr txBox="1"/>
          <p:nvPr/>
        </p:nvSpPr>
        <p:spPr>
          <a:xfrm>
            <a:off x="335919" y="3954162"/>
            <a:ext cx="8301454" cy="1269885"/>
          </a:xfrm>
          <a:prstGeom prst="rect">
            <a:avLst/>
          </a:prstGeom>
          <a:noFill/>
        </p:spPr>
        <p:txBody>
          <a:bodyPr wrap="square" lIns="38405" tIns="19202" rIns="38405" bIns="19202" rtlCol="0">
            <a:spAutoFit/>
          </a:bodyPr>
          <a:lstStyle/>
          <a:p>
            <a:pPr algn="ctr"/>
            <a:r>
              <a:rPr lang="en-US" sz="4000" b="1" u="sng" dirty="0">
                <a:solidFill>
                  <a:schemeClr val="bg1"/>
                </a:solidFill>
                <a:latin typeface="Source Sans Pro" panose="020B0503030403020204" pitchFamily="34" charset="0"/>
                <a:ea typeface="Source Sans Pro" panose="020B0503030403020204" pitchFamily="34" charset="0"/>
              </a:rPr>
              <a:t>Endorser Program 101:</a:t>
            </a:r>
          </a:p>
          <a:p>
            <a:pPr algn="ctr"/>
            <a:r>
              <a:rPr lang="en-US" sz="4000" b="1" dirty="0">
                <a:solidFill>
                  <a:schemeClr val="bg1"/>
                </a:solidFill>
                <a:latin typeface="Source Sans Pro" panose="020B0503030403020204" pitchFamily="34" charset="0"/>
                <a:ea typeface="Source Sans Pro" panose="020B0503030403020204" pitchFamily="34" charset="0"/>
              </a:rPr>
              <a:t>Program Overview</a:t>
            </a:r>
            <a:endParaRPr lang="en-US" sz="4000" b="1" dirty="0">
              <a:solidFill>
                <a:schemeClr val="bg1"/>
              </a:solidFill>
              <a:latin typeface="Source Sans Pro" panose="020B0503030403020204" pitchFamily="34" charset="0"/>
              <a:ea typeface="Source Sans Pro" panose="020B0503030403020204" pitchFamily="34" charset="0"/>
            </a:endParaRPr>
          </a:p>
        </p:txBody>
      </p:sp>
      <p:pic>
        <p:nvPicPr>
          <p:cNvPr id="9218" name="Picture 2"/>
          <p:cNvPicPr>
            <a:picLocks noChangeAspect="1" noChangeArrowheads="1"/>
          </p:cNvPicPr>
          <p:nvPr/>
        </p:nvPicPr>
        <p:blipFill>
          <a:blip r:embed="rId5" cstate="print"/>
          <a:srcRect/>
          <a:stretch>
            <a:fillRect/>
          </a:stretch>
        </p:blipFill>
        <p:spPr bwMode="auto">
          <a:xfrm>
            <a:off x="0" y="0"/>
            <a:ext cx="9296400" cy="6858000"/>
          </a:xfrm>
          <a:prstGeom prst="rect">
            <a:avLst/>
          </a:prstGeom>
          <a:noFill/>
          <a:ln w="9525">
            <a:noFill/>
            <a:miter lim="800000"/>
            <a:headEnd/>
            <a:tailEnd/>
          </a:ln>
        </p:spPr>
      </p:pic>
      <p:sp>
        <p:nvSpPr>
          <p:cNvPr id="7" name="Oval 6"/>
          <p:cNvSpPr/>
          <p:nvPr/>
        </p:nvSpPr>
        <p:spPr>
          <a:xfrm>
            <a:off x="3657600" y="4572000"/>
            <a:ext cx="3962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2286000"/>
            <a:ext cx="535724" cy="369332"/>
          </a:xfrm>
          <a:prstGeom prst="rect">
            <a:avLst/>
          </a:prstGeom>
          <a:noFill/>
        </p:spPr>
        <p:txBody>
          <a:bodyPr wrap="none" rtlCol="0">
            <a:spAutoFit/>
          </a:bodyPr>
          <a:lstStyle/>
          <a:p>
            <a:r>
              <a:rPr lang="en-US" dirty="0" smtClean="0"/>
              <a:t>101</a:t>
            </a:r>
            <a:endParaRPr lang="en-US" dirty="0"/>
          </a:p>
        </p:txBody>
      </p:sp>
    </p:spTree>
    <p:extLst>
      <p:ext uri="{BB962C8B-B14F-4D97-AF65-F5344CB8AC3E}">
        <p14:creationId xmlns:p14="http://schemas.microsoft.com/office/powerpoint/2010/main" xmlns="" val="246431610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Oval 4"/>
          <p:cNvSpPr/>
          <p:nvPr/>
        </p:nvSpPr>
        <p:spPr>
          <a:xfrm>
            <a:off x="533400" y="4343400"/>
            <a:ext cx="25908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52400" y="1676400"/>
            <a:ext cx="60960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4572000"/>
            <a:ext cx="535724" cy="369332"/>
          </a:xfrm>
          <a:prstGeom prst="rect">
            <a:avLst/>
          </a:prstGeom>
          <a:noFill/>
        </p:spPr>
        <p:txBody>
          <a:bodyPr wrap="none" rtlCol="0">
            <a:spAutoFit/>
          </a:bodyPr>
          <a:lstStyle/>
          <a:p>
            <a:r>
              <a:rPr lang="en-US" dirty="0" smtClean="0"/>
              <a:t>201</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hlinkClick r:id="rId2" tooltip="CCL Community"/>
              </a:rPr>
              <a:t>Home</a:t>
            </a:r>
            <a:r>
              <a:rPr lang="en-US" dirty="0"/>
              <a:t>  Take Action</a:t>
            </a:r>
          </a:p>
        </p:txBody>
      </p:sp>
      <p:pic>
        <p:nvPicPr>
          <p:cNvPr id="5122" name="Picture 2"/>
          <p:cNvPicPr>
            <a:picLocks noGrp="1" noChangeAspect="1" noChangeArrowheads="1"/>
          </p:cNvPicPr>
          <p:nvPr>
            <p:ph idx="1"/>
          </p:nvPr>
        </p:nvPicPr>
        <p:blipFill>
          <a:blip r:embed="rId3" cstate="print"/>
          <a:srcRect/>
          <a:stretch>
            <a:fillRect/>
          </a:stretch>
        </p:blipFill>
        <p:spPr bwMode="auto">
          <a:xfrm>
            <a:off x="304800" y="1371600"/>
            <a:ext cx="8991600" cy="5715000"/>
          </a:xfrm>
          <a:prstGeom prst="rect">
            <a:avLst/>
          </a:prstGeom>
          <a:noFill/>
          <a:ln w="9525">
            <a:noFill/>
            <a:miter lim="800000"/>
            <a:headEnd/>
            <a:tailEnd/>
          </a:ln>
        </p:spPr>
      </p:pic>
      <p:pic>
        <p:nvPicPr>
          <p:cNvPr id="5" name="Picture 4" descr="community-logo-main-1.png"/>
          <p:cNvPicPr>
            <a:picLocks noChangeAspect="1"/>
          </p:cNvPicPr>
          <p:nvPr/>
        </p:nvPicPr>
        <p:blipFill>
          <a:blip r:embed="rId4" cstate="print"/>
          <a:stretch>
            <a:fillRect/>
          </a:stretch>
        </p:blipFill>
        <p:spPr>
          <a:xfrm>
            <a:off x="152400" y="0"/>
            <a:ext cx="1752600" cy="1752600"/>
          </a:xfrm>
          <a:prstGeom prst="rect">
            <a:avLst/>
          </a:prstGeom>
        </p:spPr>
      </p:pic>
      <p:sp>
        <p:nvSpPr>
          <p:cNvPr id="6" name="Oval 5"/>
          <p:cNvSpPr/>
          <p:nvPr/>
        </p:nvSpPr>
        <p:spPr>
          <a:xfrm>
            <a:off x="0" y="3810000"/>
            <a:ext cx="3733800" cy="1143000"/>
          </a:xfrm>
          <a:prstGeom prst="ellipse">
            <a:avLst/>
          </a:prstGeom>
          <a:noFill/>
          <a:ln w="5715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81200" y="4114800"/>
            <a:ext cx="1058175" cy="646331"/>
          </a:xfrm>
          <a:prstGeom prst="rect">
            <a:avLst/>
          </a:prstGeom>
          <a:noFill/>
        </p:spPr>
        <p:txBody>
          <a:bodyPr wrap="none" rtlCol="0">
            <a:spAutoFit/>
          </a:bodyPr>
          <a:lstStyle/>
          <a:p>
            <a:r>
              <a:rPr lang="en-US" dirty="0" smtClean="0">
                <a:solidFill>
                  <a:srgbClr val="FF0000"/>
                </a:solidFill>
              </a:rPr>
              <a:t>Database</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Outreach Database</a:t>
            </a:r>
            <a:endParaRPr lang="en-US" dirty="0">
              <a:solidFill>
                <a:srgbClr val="FF0000"/>
              </a:solidFill>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a:off x="457200" y="1676400"/>
            <a:ext cx="8128000" cy="4572000"/>
          </a:xfrm>
          <a:prstGeom prst="rect">
            <a:avLst/>
          </a:prstGeom>
          <a:noFill/>
          <a:ln w="9525">
            <a:noFill/>
            <a:miter lim="800000"/>
            <a:headEnd/>
            <a:tailEnd/>
          </a:ln>
        </p:spPr>
      </p:pic>
      <p:sp>
        <p:nvSpPr>
          <p:cNvPr id="5" name="Oval 4"/>
          <p:cNvSpPr/>
          <p:nvPr/>
        </p:nvSpPr>
        <p:spPr>
          <a:xfrm>
            <a:off x="6324600" y="4267200"/>
            <a:ext cx="1752600" cy="2057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81000" y="2819400"/>
            <a:ext cx="2743200" cy="1066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990600"/>
            <a:ext cx="9144000" cy="5867400"/>
          </a:xfrm>
          <a:prstGeom prst="rect">
            <a:avLst/>
          </a:prstGeom>
          <a:noFill/>
          <a:ln w="9525">
            <a:noFill/>
            <a:miter lim="800000"/>
            <a:headEnd/>
            <a:tailEnd/>
          </a:ln>
        </p:spPr>
      </p:pic>
      <p:sp>
        <p:nvSpPr>
          <p:cNvPr id="5" name="Rounded Rectangle 4"/>
          <p:cNvSpPr/>
          <p:nvPr/>
        </p:nvSpPr>
        <p:spPr>
          <a:xfrm>
            <a:off x="228600" y="1752600"/>
            <a:ext cx="4191000" cy="1219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28600" y="3733800"/>
            <a:ext cx="30480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5" name="Oval 4"/>
          <p:cNvSpPr/>
          <p:nvPr/>
        </p:nvSpPr>
        <p:spPr>
          <a:xfrm>
            <a:off x="533400" y="4876800"/>
            <a:ext cx="2286000" cy="685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152400" y="1676400"/>
            <a:ext cx="6096000" cy="144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5029200"/>
            <a:ext cx="535724" cy="369332"/>
          </a:xfrm>
          <a:prstGeom prst="rect">
            <a:avLst/>
          </a:prstGeom>
          <a:noFill/>
        </p:spPr>
        <p:txBody>
          <a:bodyPr wrap="square" rtlCol="0">
            <a:spAutoFit/>
          </a:bodyPr>
          <a:lstStyle/>
          <a:p>
            <a:r>
              <a:rPr lang="en-US" dirty="0"/>
              <a:t>3</a:t>
            </a:r>
            <a:r>
              <a:rPr lang="en-US" dirty="0" smtClean="0"/>
              <a:t>01</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1018</Words>
  <Application>Microsoft Office PowerPoint</Application>
  <PresentationFormat>On-screen Show (4:3)</PresentationFormat>
  <Paragraphs>173</Paragraphs>
  <Slides>18</Slides>
  <Notes>11</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vt:lpstr>
      <vt:lpstr>Endorser Program CCU Series</vt:lpstr>
      <vt:lpstr>Slide 3</vt:lpstr>
      <vt:lpstr>Slide 4</vt:lpstr>
      <vt:lpstr>Slide 5</vt:lpstr>
      <vt:lpstr>Home  Take Action</vt:lpstr>
      <vt:lpstr>Outreach Database</vt:lpstr>
      <vt:lpstr>Slide 8</vt:lpstr>
      <vt:lpstr>Slide 9</vt:lpstr>
      <vt:lpstr>CCL’s Levers of Influence</vt:lpstr>
      <vt:lpstr>Potential Endorsement Opportunities</vt:lpstr>
      <vt:lpstr>Successful Examples (con’t)</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owner</dc:creator>
  <cp:lastModifiedBy>owner</cp:lastModifiedBy>
  <cp:revision>2</cp:revision>
  <dcterms:created xsi:type="dcterms:W3CDTF">2017-10-12T21:58:43Z</dcterms:created>
  <dcterms:modified xsi:type="dcterms:W3CDTF">2017-10-13T04:35:12Z</dcterms:modified>
</cp:coreProperties>
</file>